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dia/audio10.wav" ContentType="audio/wav"/>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5" r:id="rId1"/>
    <p:sldMasterId id="2147483893" r:id="rId2"/>
    <p:sldMasterId id="2147483973" r:id="rId3"/>
    <p:sldMasterId id="2147483985" r:id="rId4"/>
  </p:sldMasterIdLst>
  <p:notesMasterIdLst>
    <p:notesMasterId r:id="rId23"/>
  </p:notesMasterIdLst>
  <p:sldIdLst>
    <p:sldId id="256" r:id="rId5"/>
    <p:sldId id="260" r:id="rId6"/>
    <p:sldId id="257" r:id="rId7"/>
    <p:sldId id="262" r:id="rId8"/>
    <p:sldId id="279" r:id="rId9"/>
    <p:sldId id="280" r:id="rId10"/>
    <p:sldId id="264" r:id="rId11"/>
    <p:sldId id="263" r:id="rId12"/>
    <p:sldId id="276" r:id="rId13"/>
    <p:sldId id="269" r:id="rId14"/>
    <p:sldId id="265" r:id="rId15"/>
    <p:sldId id="270" r:id="rId16"/>
    <p:sldId id="272" r:id="rId17"/>
    <p:sldId id="273" r:id="rId18"/>
    <p:sldId id="275" r:id="rId19"/>
    <p:sldId id="282" r:id="rId20"/>
    <p:sldId id="281" r:id="rId21"/>
    <p:sldId id="27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1" clrIdx="0">
    <p:extLst>
      <p:ext uri="{19B8F6BF-5375-455C-9EA6-DF929625EA0E}">
        <p15:presenceInfo xmlns:p15="http://schemas.microsoft.com/office/powerpoint/2012/main" userId="a2119b7ec5a8f78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000CC"/>
    <a:srgbClr val="639729"/>
    <a:srgbClr val="FFFF66"/>
    <a:srgbClr val="CC3300"/>
    <a:srgbClr val="3333FF"/>
    <a:srgbClr val="0099FF"/>
    <a:srgbClr val="FF9900"/>
    <a:srgbClr val="C50B26"/>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5878DE-4F65-4F82-A815-EA58CDA8F960}" v="7" dt="2022-12-12T06:20:57.5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8" d="100"/>
          <a:sy n="58" d="100"/>
        </p:scale>
        <p:origin x="988" y="56"/>
      </p:cViewPr>
      <p:guideLst>
        <p:guide orient="horz" pos="2160"/>
        <p:guide pos="3840"/>
      </p:guideLst>
    </p:cSldViewPr>
  </p:slideViewPr>
  <p:notesTextViewPr>
    <p:cViewPr>
      <p:scale>
        <a:sx n="1" d="1"/>
        <a:sy n="1" d="1"/>
      </p:scale>
      <p:origin x="0" y="0"/>
    </p:cViewPr>
  </p:notesTextViewPr>
  <p:sorterViewPr>
    <p:cViewPr>
      <p:scale>
        <a:sx n="100" d="100"/>
        <a:sy n="100" d="100"/>
      </p:scale>
      <p:origin x="0" y="-97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bu Pulpetta" userId="325fc450aa5593f4" providerId="LiveId" clId="{6D5878DE-4F65-4F82-A815-EA58CDA8F960}"/>
    <pc:docChg chg="modSld">
      <pc:chgData name="Babu Pulpetta" userId="325fc450aa5593f4" providerId="LiveId" clId="{6D5878DE-4F65-4F82-A815-EA58CDA8F960}" dt="2022-12-13T06:05:33.032" v="19" actId="20577"/>
      <pc:docMkLst>
        <pc:docMk/>
      </pc:docMkLst>
      <pc:sldChg chg="modTransition">
        <pc:chgData name="Babu Pulpetta" userId="325fc450aa5593f4" providerId="LiveId" clId="{6D5878DE-4F65-4F82-A815-EA58CDA8F960}" dt="2022-12-12T06:20:57.530" v="14"/>
        <pc:sldMkLst>
          <pc:docMk/>
          <pc:sldMk cId="2120558594" sldId="274"/>
        </pc:sldMkLst>
      </pc:sldChg>
      <pc:sldChg chg="modSp mod">
        <pc:chgData name="Babu Pulpetta" userId="325fc450aa5593f4" providerId="LiveId" clId="{6D5878DE-4F65-4F82-A815-EA58CDA8F960}" dt="2022-12-13T06:05:33.032" v="19" actId="20577"/>
        <pc:sldMkLst>
          <pc:docMk/>
          <pc:sldMk cId="253569875" sldId="282"/>
        </pc:sldMkLst>
        <pc:spChg chg="mod">
          <ac:chgData name="Babu Pulpetta" userId="325fc450aa5593f4" providerId="LiveId" clId="{6D5878DE-4F65-4F82-A815-EA58CDA8F960}" dt="2022-12-13T06:05:33.032" v="19" actId="20577"/>
          <ac:spMkLst>
            <pc:docMk/>
            <pc:sldMk cId="253569875" sldId="282"/>
            <ac:spMk id="5" creationId="{F4F44293-821B-9C6A-4CD4-41D7637C20DC}"/>
          </ac:spMkLst>
        </pc:spChg>
        <pc:spChg chg="mod">
          <ac:chgData name="Babu Pulpetta" userId="325fc450aa5593f4" providerId="LiveId" clId="{6D5878DE-4F65-4F82-A815-EA58CDA8F960}" dt="2022-12-12T06:20:17.444" v="9" actId="20577"/>
          <ac:spMkLst>
            <pc:docMk/>
            <pc:sldMk cId="253569875" sldId="282"/>
            <ac:spMk id="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867DC7-2F10-4862-964F-A3CCEC745605}" type="datetimeFigureOut">
              <a:rPr lang="en-US" smtClean="0"/>
              <a:pPr/>
              <a:t>12/13/2022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165DD3-D2C3-4A02-9AFB-2FC9613C9E31}" type="slidenum">
              <a:rPr lang="en-US" smtClean="0"/>
              <a:pPr/>
              <a:t>‹#›</a:t>
            </a:fld>
            <a:endParaRPr lang="en-US"/>
          </a:p>
        </p:txBody>
      </p:sp>
    </p:spTree>
    <p:extLst>
      <p:ext uri="{BB962C8B-B14F-4D97-AF65-F5344CB8AC3E}">
        <p14:creationId xmlns:p14="http://schemas.microsoft.com/office/powerpoint/2010/main" val="223267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165DD3-D2C3-4A02-9AFB-2FC9613C9E31}" type="slidenum">
              <a:rPr lang="en-US" smtClean="0"/>
              <a:pPr/>
              <a:t>1</a:t>
            </a:fld>
            <a:endParaRPr lang="en-US"/>
          </a:p>
        </p:txBody>
      </p:sp>
    </p:spTree>
    <p:extLst>
      <p:ext uri="{BB962C8B-B14F-4D97-AF65-F5344CB8AC3E}">
        <p14:creationId xmlns:p14="http://schemas.microsoft.com/office/powerpoint/2010/main" val="2903280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165DD3-D2C3-4A02-9AFB-2FC9613C9E31}" type="slidenum">
              <a:rPr lang="en-US" smtClean="0"/>
              <a:pPr/>
              <a:t>8</a:t>
            </a:fld>
            <a:endParaRPr lang="en-US"/>
          </a:p>
        </p:txBody>
      </p:sp>
    </p:spTree>
    <p:extLst>
      <p:ext uri="{BB962C8B-B14F-4D97-AF65-F5344CB8AC3E}">
        <p14:creationId xmlns:p14="http://schemas.microsoft.com/office/powerpoint/2010/main" val="1859224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165DD3-D2C3-4A02-9AFB-2FC9613C9E31}" type="slidenum">
              <a:rPr lang="en-US" smtClean="0"/>
              <a:pPr/>
              <a:t>9</a:t>
            </a:fld>
            <a:endParaRPr lang="en-US"/>
          </a:p>
        </p:txBody>
      </p:sp>
    </p:spTree>
    <p:extLst>
      <p:ext uri="{BB962C8B-B14F-4D97-AF65-F5344CB8AC3E}">
        <p14:creationId xmlns:p14="http://schemas.microsoft.com/office/powerpoint/2010/main" val="112398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C9BF0C4-A11E-49DF-97FC-D58AAE93B780}" type="datetime1">
              <a:rPr lang="en-US" smtClean="0"/>
              <a:pPr/>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B5945-0F22-47CA-A944-ECAE105FC0C8}" type="slidenum">
              <a:rPr lang="en-US" smtClean="0"/>
              <a:pPr/>
              <a:t>‹#›</a:t>
            </a:fld>
            <a:endParaRPr lang="en-US"/>
          </a:p>
        </p:txBody>
      </p:sp>
    </p:spTree>
    <p:extLst>
      <p:ext uri="{BB962C8B-B14F-4D97-AF65-F5344CB8AC3E}">
        <p14:creationId xmlns:p14="http://schemas.microsoft.com/office/powerpoint/2010/main" val="1866365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5B3CE0-6D83-4CB4-A7B1-ED74CB5B1594}" type="datetime1">
              <a:rPr lang="en-US" smtClean="0"/>
              <a:pPr/>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B5945-0F22-47CA-A944-ECAE105FC0C8}" type="slidenum">
              <a:rPr lang="en-US" smtClean="0"/>
              <a:pPr/>
              <a:t>‹#›</a:t>
            </a:fld>
            <a:endParaRPr lang="en-US"/>
          </a:p>
        </p:txBody>
      </p:sp>
    </p:spTree>
    <p:extLst>
      <p:ext uri="{BB962C8B-B14F-4D97-AF65-F5344CB8AC3E}">
        <p14:creationId xmlns:p14="http://schemas.microsoft.com/office/powerpoint/2010/main" val="2514650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8111C3-5464-402A-8148-0474B553C42A}" type="datetime1">
              <a:rPr lang="en-US" smtClean="0"/>
              <a:pPr/>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B5945-0F22-47CA-A944-ECAE105FC0C8}"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913931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D1C611-C809-4520-AAFF-A77A518D00DE}" type="datetime1">
              <a:rPr lang="en-US" smtClean="0"/>
              <a:pPr/>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B5945-0F22-47CA-A944-ECAE105FC0C8}" type="slidenum">
              <a:rPr lang="en-US" smtClean="0"/>
              <a:pPr/>
              <a:t>‹#›</a:t>
            </a:fld>
            <a:endParaRPr lang="en-US"/>
          </a:p>
        </p:txBody>
      </p:sp>
    </p:spTree>
    <p:extLst>
      <p:ext uri="{BB962C8B-B14F-4D97-AF65-F5344CB8AC3E}">
        <p14:creationId xmlns:p14="http://schemas.microsoft.com/office/powerpoint/2010/main" val="1593909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E317C5-1636-410A-803E-A01C292B85CF}" type="datetime1">
              <a:rPr lang="en-US" smtClean="0"/>
              <a:pPr/>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B5945-0F22-47CA-A944-ECAE105FC0C8}"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711699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950819-DDF7-4ADB-9CBB-6130DA8B201F}" type="datetime1">
              <a:rPr lang="en-US" smtClean="0"/>
              <a:pPr/>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B5945-0F22-47CA-A944-ECAE105FC0C8}" type="slidenum">
              <a:rPr lang="en-US" smtClean="0"/>
              <a:pPr/>
              <a:t>‹#›</a:t>
            </a:fld>
            <a:endParaRPr lang="en-US"/>
          </a:p>
        </p:txBody>
      </p:sp>
    </p:spTree>
    <p:extLst>
      <p:ext uri="{BB962C8B-B14F-4D97-AF65-F5344CB8AC3E}">
        <p14:creationId xmlns:p14="http://schemas.microsoft.com/office/powerpoint/2010/main" val="21287342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95F796-A484-45D0-A42F-7173D20AF803}" type="datetime1">
              <a:rPr lang="en-US" smtClean="0"/>
              <a:pPr/>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B5945-0F22-47CA-A944-ECAE105FC0C8}" type="slidenum">
              <a:rPr lang="en-US" smtClean="0"/>
              <a:pPr/>
              <a:t>‹#›</a:t>
            </a:fld>
            <a:endParaRPr lang="en-US"/>
          </a:p>
        </p:txBody>
      </p:sp>
    </p:spTree>
    <p:extLst>
      <p:ext uri="{BB962C8B-B14F-4D97-AF65-F5344CB8AC3E}">
        <p14:creationId xmlns:p14="http://schemas.microsoft.com/office/powerpoint/2010/main" val="16823582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ADA010-3F71-420B-B2E1-8E9528B2F30F}" type="datetime1">
              <a:rPr lang="en-US" smtClean="0"/>
              <a:pPr/>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B5945-0F22-47CA-A944-ECAE105FC0C8}" type="slidenum">
              <a:rPr lang="en-US" smtClean="0"/>
              <a:pPr/>
              <a:t>‹#›</a:t>
            </a:fld>
            <a:endParaRPr lang="en-US"/>
          </a:p>
        </p:txBody>
      </p:sp>
    </p:spTree>
    <p:extLst>
      <p:ext uri="{BB962C8B-B14F-4D97-AF65-F5344CB8AC3E}">
        <p14:creationId xmlns:p14="http://schemas.microsoft.com/office/powerpoint/2010/main" val="21894240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1E5D04F-E63A-416D-9775-E321AE9CC15A}" type="datetime1">
              <a:rPr lang="en-US" smtClean="0"/>
              <a:pPr/>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B5945-0F22-47CA-A944-ECAE105FC0C8}" type="slidenum">
              <a:rPr lang="en-US" smtClean="0"/>
              <a:pPr/>
              <a:t>‹#›</a:t>
            </a:fld>
            <a:endParaRPr lang="en-US"/>
          </a:p>
        </p:txBody>
      </p:sp>
    </p:spTree>
    <p:extLst>
      <p:ext uri="{BB962C8B-B14F-4D97-AF65-F5344CB8AC3E}">
        <p14:creationId xmlns:p14="http://schemas.microsoft.com/office/powerpoint/2010/main" val="18330987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3F55E3-5EF7-4DBD-B54D-34379850AC98}" type="datetime1">
              <a:rPr lang="en-US" smtClean="0"/>
              <a:pPr/>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B5945-0F22-47CA-A944-ECAE105FC0C8}" type="slidenum">
              <a:rPr lang="en-US" smtClean="0"/>
              <a:pPr/>
              <a:t>‹#›</a:t>
            </a:fld>
            <a:endParaRPr lang="en-US"/>
          </a:p>
        </p:txBody>
      </p:sp>
    </p:spTree>
    <p:extLst>
      <p:ext uri="{BB962C8B-B14F-4D97-AF65-F5344CB8AC3E}">
        <p14:creationId xmlns:p14="http://schemas.microsoft.com/office/powerpoint/2010/main" val="33761706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0294DA-BB01-4B3F-8859-8612683303D9}" type="datetime1">
              <a:rPr lang="en-US" smtClean="0"/>
              <a:pPr/>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B5945-0F22-47CA-A944-ECAE105FC0C8}" type="slidenum">
              <a:rPr lang="en-US" smtClean="0"/>
              <a:pPr/>
              <a:t>‹#›</a:t>
            </a:fld>
            <a:endParaRPr lang="en-US"/>
          </a:p>
        </p:txBody>
      </p:sp>
    </p:spTree>
    <p:extLst>
      <p:ext uri="{BB962C8B-B14F-4D97-AF65-F5344CB8AC3E}">
        <p14:creationId xmlns:p14="http://schemas.microsoft.com/office/powerpoint/2010/main" val="408446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4EF163-4DFB-4839-9992-6151AA7C05A6}" type="datetime1">
              <a:rPr lang="en-US" smtClean="0"/>
              <a:pPr/>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B5945-0F22-47CA-A944-ECAE105FC0C8}" type="slidenum">
              <a:rPr lang="en-US" smtClean="0"/>
              <a:pPr/>
              <a:t>‹#›</a:t>
            </a:fld>
            <a:endParaRPr lang="en-US"/>
          </a:p>
        </p:txBody>
      </p:sp>
    </p:spTree>
    <p:extLst>
      <p:ext uri="{BB962C8B-B14F-4D97-AF65-F5344CB8AC3E}">
        <p14:creationId xmlns:p14="http://schemas.microsoft.com/office/powerpoint/2010/main" val="5663405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14E9EB2-B9CC-458D-B813-CFF9C10FA5B6}" type="datetime1">
              <a:rPr lang="en-US" smtClean="0"/>
              <a:pPr/>
              <a:t>12/13/2022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7B5945-0F22-47CA-A944-ECAE105FC0C8}" type="slidenum">
              <a:rPr lang="en-US" smtClean="0"/>
              <a:pPr/>
              <a:t>‹#›</a:t>
            </a:fld>
            <a:endParaRPr lang="en-US"/>
          </a:p>
        </p:txBody>
      </p:sp>
    </p:spTree>
    <p:extLst>
      <p:ext uri="{BB962C8B-B14F-4D97-AF65-F5344CB8AC3E}">
        <p14:creationId xmlns:p14="http://schemas.microsoft.com/office/powerpoint/2010/main" val="22203179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42192C5-E91F-4E96-8904-24910E4D3C7F}" type="datetime1">
              <a:rPr lang="en-US" smtClean="0"/>
              <a:pPr/>
              <a:t>12/13/2022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7B5945-0F22-47CA-A944-ECAE105FC0C8}" type="slidenum">
              <a:rPr lang="en-US" smtClean="0"/>
              <a:pPr/>
              <a:t>‹#›</a:t>
            </a:fld>
            <a:endParaRPr lang="en-US"/>
          </a:p>
        </p:txBody>
      </p:sp>
    </p:spTree>
    <p:extLst>
      <p:ext uri="{BB962C8B-B14F-4D97-AF65-F5344CB8AC3E}">
        <p14:creationId xmlns:p14="http://schemas.microsoft.com/office/powerpoint/2010/main" val="7322819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0F0EB11-73FE-41BA-8008-9F90035FF5F0}" type="datetime1">
              <a:rPr lang="en-US" smtClean="0"/>
              <a:pPr/>
              <a:t>12/13/2022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7B5945-0F22-47CA-A944-ECAE105FC0C8}" type="slidenum">
              <a:rPr lang="en-US" smtClean="0"/>
              <a:pPr/>
              <a:t>‹#›</a:t>
            </a:fld>
            <a:endParaRPr lang="en-US"/>
          </a:p>
        </p:txBody>
      </p:sp>
    </p:spTree>
    <p:extLst>
      <p:ext uri="{BB962C8B-B14F-4D97-AF65-F5344CB8AC3E}">
        <p14:creationId xmlns:p14="http://schemas.microsoft.com/office/powerpoint/2010/main" val="29221507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C7C6B9-89FA-47E6-8E49-4C3FF50D915A}" type="datetime1">
              <a:rPr lang="en-US" smtClean="0"/>
              <a:pPr/>
              <a:t>12/13/2022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7B5945-0F22-47CA-A944-ECAE105FC0C8}" type="slidenum">
              <a:rPr lang="en-US" smtClean="0"/>
              <a:pPr/>
              <a:t>‹#›</a:t>
            </a:fld>
            <a:endParaRPr lang="en-US"/>
          </a:p>
        </p:txBody>
      </p:sp>
    </p:spTree>
    <p:extLst>
      <p:ext uri="{BB962C8B-B14F-4D97-AF65-F5344CB8AC3E}">
        <p14:creationId xmlns:p14="http://schemas.microsoft.com/office/powerpoint/2010/main" val="24098769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9CDE905-459C-43BE-B0B4-DFD45C78D44C}" type="datetime1">
              <a:rPr lang="en-US" smtClean="0"/>
              <a:pPr/>
              <a:t>12/13/2022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7B5945-0F22-47CA-A944-ECAE105FC0C8}" type="slidenum">
              <a:rPr lang="en-US" smtClean="0"/>
              <a:pPr/>
              <a:t>‹#›</a:t>
            </a:fld>
            <a:endParaRPr lang="en-US"/>
          </a:p>
        </p:txBody>
      </p:sp>
    </p:spTree>
    <p:extLst>
      <p:ext uri="{BB962C8B-B14F-4D97-AF65-F5344CB8AC3E}">
        <p14:creationId xmlns:p14="http://schemas.microsoft.com/office/powerpoint/2010/main" val="13795340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7B5945-0F22-47CA-A944-ECAE105FC0C8}" type="slidenum">
              <a:rPr lang="en-US" smtClean="0"/>
              <a:pPr/>
              <a:t>‹#›</a:t>
            </a:fld>
            <a:endParaRPr lang="en-US"/>
          </a:p>
        </p:txBody>
      </p:sp>
      <p:sp>
        <p:nvSpPr>
          <p:cNvPr id="5" name="Date Placeholder 4"/>
          <p:cNvSpPr>
            <a:spLocks noGrp="1"/>
          </p:cNvSpPr>
          <p:nvPr>
            <p:ph type="dt" sz="half" idx="10"/>
          </p:nvPr>
        </p:nvSpPr>
        <p:spPr/>
        <p:txBody>
          <a:bodyPr/>
          <a:lstStyle/>
          <a:p>
            <a:fld id="{7AB376DE-DC07-4E96-B24E-FD12AFD4EAC5}" type="datetime1">
              <a:rPr lang="en-US" smtClean="0"/>
              <a:pPr/>
              <a:t>12/13/2022</a:t>
            </a:fld>
            <a:endParaRPr lang="en-US"/>
          </a:p>
        </p:txBody>
      </p:sp>
    </p:spTree>
    <p:extLst>
      <p:ext uri="{BB962C8B-B14F-4D97-AF65-F5344CB8AC3E}">
        <p14:creationId xmlns:p14="http://schemas.microsoft.com/office/powerpoint/2010/main" val="22295204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59EC06-F427-42F8-835B-B96BC487EE1C}" type="datetime1">
              <a:rPr lang="en-US" smtClean="0"/>
              <a:pPr/>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B5945-0F22-47CA-A944-ECAE105FC0C8}" type="slidenum">
              <a:rPr lang="en-US" smtClean="0"/>
              <a:pPr/>
              <a:t>‹#›</a:t>
            </a:fld>
            <a:endParaRPr lang="en-US"/>
          </a:p>
        </p:txBody>
      </p:sp>
    </p:spTree>
    <p:extLst>
      <p:ext uri="{BB962C8B-B14F-4D97-AF65-F5344CB8AC3E}">
        <p14:creationId xmlns:p14="http://schemas.microsoft.com/office/powerpoint/2010/main" val="1274484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82E71F-96C6-4E1F-BAAA-F33F1D57511A}" type="datetime1">
              <a:rPr lang="en-US" smtClean="0"/>
              <a:pPr/>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B5945-0F22-47CA-A944-ECAE105FC0C8}"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273461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A22565-7C21-42D3-8610-4E27B94B8CD5}" type="datetime1">
              <a:rPr lang="en-US" smtClean="0"/>
              <a:pPr/>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B5945-0F22-47CA-A944-ECAE105FC0C8}" type="slidenum">
              <a:rPr lang="en-US" smtClean="0"/>
              <a:pPr/>
              <a:t>‹#›</a:t>
            </a:fld>
            <a:endParaRPr lang="en-US"/>
          </a:p>
        </p:txBody>
      </p:sp>
    </p:spTree>
    <p:extLst>
      <p:ext uri="{BB962C8B-B14F-4D97-AF65-F5344CB8AC3E}">
        <p14:creationId xmlns:p14="http://schemas.microsoft.com/office/powerpoint/2010/main" val="25414404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153168-7F6A-40AE-8463-E607690CA8E1}" type="datetime1">
              <a:rPr lang="en-US" smtClean="0"/>
              <a:pPr/>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B5945-0F22-47CA-A944-ECAE105FC0C8}"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73459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683D43-F342-4C10-85BF-84EDCE4574BE}" type="datetime1">
              <a:rPr lang="en-US" smtClean="0"/>
              <a:pPr/>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B5945-0F22-47CA-A944-ECAE105FC0C8}" type="slidenum">
              <a:rPr lang="en-US" smtClean="0"/>
              <a:pPr/>
              <a:t>‹#›</a:t>
            </a:fld>
            <a:endParaRPr lang="en-US"/>
          </a:p>
        </p:txBody>
      </p:sp>
    </p:spTree>
    <p:extLst>
      <p:ext uri="{BB962C8B-B14F-4D97-AF65-F5344CB8AC3E}">
        <p14:creationId xmlns:p14="http://schemas.microsoft.com/office/powerpoint/2010/main" val="10769600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16F796A-EE7C-4A31-B11F-0B2382BF8E39}" type="datetime1">
              <a:rPr lang="en-US" smtClean="0"/>
              <a:pPr/>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B5945-0F22-47CA-A944-ECAE105FC0C8}" type="slidenum">
              <a:rPr lang="en-US" smtClean="0"/>
              <a:pPr/>
              <a:t>‹#›</a:t>
            </a:fld>
            <a:endParaRPr lang="en-US"/>
          </a:p>
        </p:txBody>
      </p:sp>
    </p:spTree>
    <p:extLst>
      <p:ext uri="{BB962C8B-B14F-4D97-AF65-F5344CB8AC3E}">
        <p14:creationId xmlns:p14="http://schemas.microsoft.com/office/powerpoint/2010/main" val="16971117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650E14-D8D2-4C89-90FE-DDBB14659C49}" type="datetime1">
              <a:rPr lang="en-US" smtClean="0"/>
              <a:pPr/>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B5945-0F22-47CA-A944-ECAE105FC0C8}" type="slidenum">
              <a:rPr lang="en-US" smtClean="0"/>
              <a:pPr/>
              <a:t>‹#›</a:t>
            </a:fld>
            <a:endParaRPr lang="en-US"/>
          </a:p>
        </p:txBody>
      </p:sp>
    </p:spTree>
    <p:extLst>
      <p:ext uri="{BB962C8B-B14F-4D97-AF65-F5344CB8AC3E}">
        <p14:creationId xmlns:p14="http://schemas.microsoft.com/office/powerpoint/2010/main" val="19636596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FE3B55-7EFD-4A72-B2DC-8947EB7A9396}" type="datetime1">
              <a:rPr lang="en-US" smtClean="0"/>
              <a:pPr/>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B5945-0F22-47CA-A944-ECAE105FC0C8}" type="slidenum">
              <a:rPr lang="en-US" smtClean="0"/>
              <a:pPr/>
              <a:t>‹#›</a:t>
            </a:fld>
            <a:endParaRPr lang="en-US"/>
          </a:p>
        </p:txBody>
      </p:sp>
    </p:spTree>
    <p:extLst>
      <p:ext uri="{BB962C8B-B14F-4D97-AF65-F5344CB8AC3E}">
        <p14:creationId xmlns:p14="http://schemas.microsoft.com/office/powerpoint/2010/main" val="32068095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506FD7F-630D-4252-BA01-CAE366E35F7C}" type="datetime1">
              <a:rPr lang="en-US" smtClean="0"/>
              <a:pPr/>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B5945-0F22-47CA-A944-ECAE105FC0C8}" type="slidenum">
              <a:rPr lang="en-US" smtClean="0"/>
              <a:pPr/>
              <a:t>‹#›</a:t>
            </a:fld>
            <a:endParaRPr lang="en-US"/>
          </a:p>
        </p:txBody>
      </p:sp>
    </p:spTree>
    <p:extLst>
      <p:ext uri="{BB962C8B-B14F-4D97-AF65-F5344CB8AC3E}">
        <p14:creationId xmlns:p14="http://schemas.microsoft.com/office/powerpoint/2010/main" val="17510364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CB6232-2E42-4D9D-8C05-0E18690D021F}" type="datetime1">
              <a:rPr lang="en-US" smtClean="0"/>
              <a:pPr/>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B5945-0F22-47CA-A944-ECAE105FC0C8}" type="slidenum">
              <a:rPr lang="en-US" smtClean="0"/>
              <a:pPr/>
              <a:t>‹#›</a:t>
            </a:fld>
            <a:endParaRPr lang="en-US"/>
          </a:p>
        </p:txBody>
      </p:sp>
    </p:spTree>
    <p:extLst>
      <p:ext uri="{BB962C8B-B14F-4D97-AF65-F5344CB8AC3E}">
        <p14:creationId xmlns:p14="http://schemas.microsoft.com/office/powerpoint/2010/main" val="15930932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DC66A5-3D61-4DEE-9C57-0F4C157A6CE8}" type="datetime1">
              <a:rPr lang="en-US" smtClean="0"/>
              <a:pPr/>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B5945-0F22-47CA-A944-ECAE105FC0C8}" type="slidenum">
              <a:rPr lang="en-US" smtClean="0"/>
              <a:pPr/>
              <a:t>‹#›</a:t>
            </a:fld>
            <a:endParaRPr lang="en-US"/>
          </a:p>
        </p:txBody>
      </p:sp>
    </p:spTree>
    <p:extLst>
      <p:ext uri="{BB962C8B-B14F-4D97-AF65-F5344CB8AC3E}">
        <p14:creationId xmlns:p14="http://schemas.microsoft.com/office/powerpoint/2010/main" val="34091163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5056D10-EE06-4E04-8B67-8EBFD3BBCDAB}" type="datetime1">
              <a:rPr lang="en-US" smtClean="0"/>
              <a:pPr/>
              <a:t>12/13/2022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7B5945-0F22-47CA-A944-ECAE105FC0C8}" type="slidenum">
              <a:rPr lang="en-US" smtClean="0"/>
              <a:pPr/>
              <a:t>‹#›</a:t>
            </a:fld>
            <a:endParaRPr lang="en-US"/>
          </a:p>
        </p:txBody>
      </p:sp>
    </p:spTree>
    <p:extLst>
      <p:ext uri="{BB962C8B-B14F-4D97-AF65-F5344CB8AC3E}">
        <p14:creationId xmlns:p14="http://schemas.microsoft.com/office/powerpoint/2010/main" val="16140038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FB25D7D-39A6-4B18-9A51-F202216570A9}" type="datetime1">
              <a:rPr lang="en-US" smtClean="0"/>
              <a:pPr/>
              <a:t>12/13/2022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7B5945-0F22-47CA-A944-ECAE105FC0C8}" type="slidenum">
              <a:rPr lang="en-US" smtClean="0"/>
              <a:pPr/>
              <a:t>‹#›</a:t>
            </a:fld>
            <a:endParaRPr lang="en-US"/>
          </a:p>
        </p:txBody>
      </p:sp>
    </p:spTree>
    <p:extLst>
      <p:ext uri="{BB962C8B-B14F-4D97-AF65-F5344CB8AC3E}">
        <p14:creationId xmlns:p14="http://schemas.microsoft.com/office/powerpoint/2010/main" val="28574508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CE47DBB-7287-4F8F-9B67-16BF11146745}" type="datetime1">
              <a:rPr lang="en-US" smtClean="0"/>
              <a:pPr/>
              <a:t>12/13/2022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7B5945-0F22-47CA-A944-ECAE105FC0C8}" type="slidenum">
              <a:rPr lang="en-US" smtClean="0"/>
              <a:pPr/>
              <a:t>‹#›</a:t>
            </a:fld>
            <a:endParaRPr lang="en-US"/>
          </a:p>
        </p:txBody>
      </p:sp>
    </p:spTree>
    <p:extLst>
      <p:ext uri="{BB962C8B-B14F-4D97-AF65-F5344CB8AC3E}">
        <p14:creationId xmlns:p14="http://schemas.microsoft.com/office/powerpoint/2010/main" val="7578657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8BE918-5638-45BF-A4EF-5D17FD8EB4D3}" type="datetime1">
              <a:rPr lang="en-US" smtClean="0"/>
              <a:pPr/>
              <a:t>12/13/2022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7B5945-0F22-47CA-A944-ECAE105FC0C8}" type="slidenum">
              <a:rPr lang="en-US" smtClean="0"/>
              <a:pPr/>
              <a:t>‹#›</a:t>
            </a:fld>
            <a:endParaRPr lang="en-US"/>
          </a:p>
        </p:txBody>
      </p:sp>
    </p:spTree>
    <p:extLst>
      <p:ext uri="{BB962C8B-B14F-4D97-AF65-F5344CB8AC3E}">
        <p14:creationId xmlns:p14="http://schemas.microsoft.com/office/powerpoint/2010/main" val="3657371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073C325-5A90-468A-8BB5-D0B96D47C1F1}" type="datetime1">
              <a:rPr lang="en-US" smtClean="0"/>
              <a:pPr/>
              <a:t>12/13/2022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7B5945-0F22-47CA-A944-ECAE105FC0C8}" type="slidenum">
              <a:rPr lang="en-US" smtClean="0"/>
              <a:pPr/>
              <a:t>‹#›</a:t>
            </a:fld>
            <a:endParaRPr lang="en-US"/>
          </a:p>
        </p:txBody>
      </p:sp>
    </p:spTree>
    <p:extLst>
      <p:ext uri="{BB962C8B-B14F-4D97-AF65-F5344CB8AC3E}">
        <p14:creationId xmlns:p14="http://schemas.microsoft.com/office/powerpoint/2010/main" val="10922873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0B6FEC1-5388-4DC1-BB4B-41620480999B}" type="datetime1">
              <a:rPr lang="en-US" smtClean="0"/>
              <a:pPr/>
              <a:t>12/13/2022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7B5945-0F22-47CA-A944-ECAE105FC0C8}" type="slidenum">
              <a:rPr lang="en-US" smtClean="0"/>
              <a:pPr/>
              <a:t>‹#›</a:t>
            </a:fld>
            <a:endParaRPr lang="en-US"/>
          </a:p>
        </p:txBody>
      </p:sp>
    </p:spTree>
    <p:extLst>
      <p:ext uri="{BB962C8B-B14F-4D97-AF65-F5344CB8AC3E}">
        <p14:creationId xmlns:p14="http://schemas.microsoft.com/office/powerpoint/2010/main" val="5243622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156C025-5130-4707-81BB-4F92F186C5F8}" type="datetime1">
              <a:rPr lang="en-US" smtClean="0"/>
              <a:pPr/>
              <a:t>12/13/2022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7B5945-0F22-47CA-A944-ECAE105FC0C8}" type="slidenum">
              <a:rPr lang="en-US" smtClean="0"/>
              <a:pPr/>
              <a:t>‹#›</a:t>
            </a:fld>
            <a:endParaRPr lang="en-US"/>
          </a:p>
        </p:txBody>
      </p:sp>
    </p:spTree>
    <p:extLst>
      <p:ext uri="{BB962C8B-B14F-4D97-AF65-F5344CB8AC3E}">
        <p14:creationId xmlns:p14="http://schemas.microsoft.com/office/powerpoint/2010/main" val="34586945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04A3C8-AC06-4A45-8692-EED54AA8FEF9}" type="datetime1">
              <a:rPr lang="en-US" smtClean="0"/>
              <a:pPr/>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B5945-0F22-47CA-A944-ECAE105FC0C8}" type="slidenum">
              <a:rPr lang="en-US" smtClean="0"/>
              <a:pPr/>
              <a:t>‹#›</a:t>
            </a:fld>
            <a:endParaRPr lang="en-US"/>
          </a:p>
        </p:txBody>
      </p:sp>
    </p:spTree>
    <p:extLst>
      <p:ext uri="{BB962C8B-B14F-4D97-AF65-F5344CB8AC3E}">
        <p14:creationId xmlns:p14="http://schemas.microsoft.com/office/powerpoint/2010/main" val="38222245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42F150-2784-4DAE-BF77-28FA71F969E5}" type="datetime1">
              <a:rPr lang="en-US" smtClean="0"/>
              <a:pPr/>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B5945-0F22-47CA-A944-ECAE105FC0C8}" type="slidenum">
              <a:rPr lang="en-US" smtClean="0"/>
              <a:pPr/>
              <a:t>‹#›</a:t>
            </a:fld>
            <a:endParaRPr lang="en-US"/>
          </a:p>
        </p:txBody>
      </p:sp>
    </p:spTree>
    <p:extLst>
      <p:ext uri="{BB962C8B-B14F-4D97-AF65-F5344CB8AC3E}">
        <p14:creationId xmlns:p14="http://schemas.microsoft.com/office/powerpoint/2010/main" val="19529411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B5DFDB-AF34-4729-B2B4-DF97BFB78985}" type="datetime1">
              <a:rPr lang="en-US" smtClean="0"/>
              <a:pPr/>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B5945-0F22-47CA-A944-ECAE105FC0C8}" type="slidenum">
              <a:rPr lang="en-US" smtClean="0"/>
              <a:pPr/>
              <a:t>‹#›</a:t>
            </a:fld>
            <a:endParaRPr lang="en-US"/>
          </a:p>
        </p:txBody>
      </p:sp>
    </p:spTree>
    <p:extLst>
      <p:ext uri="{BB962C8B-B14F-4D97-AF65-F5344CB8AC3E}">
        <p14:creationId xmlns:p14="http://schemas.microsoft.com/office/powerpoint/2010/main" val="42545308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24248B-58BB-4E00-89D9-104EA2FBD65F}" type="datetime1">
              <a:rPr lang="en-US" smtClean="0"/>
              <a:pPr/>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B5945-0F22-47CA-A944-ECAE105FC0C8}" type="slidenum">
              <a:rPr lang="en-US" smtClean="0"/>
              <a:pPr/>
              <a:t>‹#›</a:t>
            </a:fld>
            <a:endParaRPr lang="en-US"/>
          </a:p>
        </p:txBody>
      </p:sp>
    </p:spTree>
    <p:extLst>
      <p:ext uri="{BB962C8B-B14F-4D97-AF65-F5344CB8AC3E}">
        <p14:creationId xmlns:p14="http://schemas.microsoft.com/office/powerpoint/2010/main" val="40893428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F96960-2573-4018-A27A-57E38CBE1147}" type="datetime1">
              <a:rPr lang="en-US" smtClean="0"/>
              <a:pPr/>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B5945-0F22-47CA-A944-ECAE105FC0C8}" type="slidenum">
              <a:rPr lang="en-US" smtClean="0"/>
              <a:pPr/>
              <a:t>‹#›</a:t>
            </a:fld>
            <a:endParaRPr lang="en-US"/>
          </a:p>
        </p:txBody>
      </p:sp>
    </p:spTree>
    <p:extLst>
      <p:ext uri="{BB962C8B-B14F-4D97-AF65-F5344CB8AC3E}">
        <p14:creationId xmlns:p14="http://schemas.microsoft.com/office/powerpoint/2010/main" val="16370209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3366870-9A4C-4A67-BB09-5AAB8330C46F}" type="datetime1">
              <a:rPr lang="en-US" smtClean="0"/>
              <a:pPr/>
              <a:t>12/13/2022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7B5945-0F22-47CA-A944-ECAE105FC0C8}" type="slidenum">
              <a:rPr lang="en-US" smtClean="0"/>
              <a:pPr/>
              <a:t>‹#›</a:t>
            </a:fld>
            <a:endParaRPr lang="en-US"/>
          </a:p>
        </p:txBody>
      </p:sp>
    </p:spTree>
    <p:extLst>
      <p:ext uri="{BB962C8B-B14F-4D97-AF65-F5344CB8AC3E}">
        <p14:creationId xmlns:p14="http://schemas.microsoft.com/office/powerpoint/2010/main" val="26808334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9645F55-17C8-414C-81ED-4FCABDB3ACD2}" type="datetime1">
              <a:rPr lang="en-US" smtClean="0"/>
              <a:pPr/>
              <a:t>12/13/2022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7B5945-0F22-47CA-A944-ECAE105FC0C8}" type="slidenum">
              <a:rPr lang="en-US" smtClean="0"/>
              <a:pPr/>
              <a:t>‹#›</a:t>
            </a:fld>
            <a:endParaRPr lang="en-US"/>
          </a:p>
        </p:txBody>
      </p:sp>
    </p:spTree>
    <p:extLst>
      <p:ext uri="{BB962C8B-B14F-4D97-AF65-F5344CB8AC3E}">
        <p14:creationId xmlns:p14="http://schemas.microsoft.com/office/powerpoint/2010/main" val="3372032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245A876-9BA7-48E3-8AD2-3E029C195F98}" type="datetime1">
              <a:rPr lang="en-US" smtClean="0"/>
              <a:pPr/>
              <a:t>12/13/2022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7B5945-0F22-47CA-A944-ECAE105FC0C8}" type="slidenum">
              <a:rPr lang="en-US" smtClean="0"/>
              <a:pPr/>
              <a:t>‹#›</a:t>
            </a:fld>
            <a:endParaRPr lang="en-US"/>
          </a:p>
        </p:txBody>
      </p:sp>
    </p:spTree>
    <p:extLst>
      <p:ext uri="{BB962C8B-B14F-4D97-AF65-F5344CB8AC3E}">
        <p14:creationId xmlns:p14="http://schemas.microsoft.com/office/powerpoint/2010/main" val="1145493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542C15-AC9C-4E17-94A6-3EDD7AC978F9}" type="datetime1">
              <a:rPr lang="en-US" smtClean="0"/>
              <a:pPr/>
              <a:t>12/13/2022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7B5945-0F22-47CA-A944-ECAE105FC0C8}" type="slidenum">
              <a:rPr lang="en-US" smtClean="0"/>
              <a:pPr/>
              <a:t>‹#›</a:t>
            </a:fld>
            <a:endParaRPr lang="en-US"/>
          </a:p>
        </p:txBody>
      </p:sp>
    </p:spTree>
    <p:extLst>
      <p:ext uri="{BB962C8B-B14F-4D97-AF65-F5344CB8AC3E}">
        <p14:creationId xmlns:p14="http://schemas.microsoft.com/office/powerpoint/2010/main" val="240959412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29687E-32D4-49BE-99E7-70C6519B05B0}" type="datetime1">
              <a:rPr lang="en-US" smtClean="0"/>
              <a:pPr/>
              <a:t>12/13/2022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7B5945-0F22-47CA-A944-ECAE105FC0C8}" type="slidenum">
              <a:rPr lang="en-US" smtClean="0"/>
              <a:pPr/>
              <a:t>‹#›</a:t>
            </a:fld>
            <a:endParaRPr lang="en-US"/>
          </a:p>
        </p:txBody>
      </p:sp>
    </p:spTree>
    <p:extLst>
      <p:ext uri="{BB962C8B-B14F-4D97-AF65-F5344CB8AC3E}">
        <p14:creationId xmlns:p14="http://schemas.microsoft.com/office/powerpoint/2010/main" val="29657866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B84BB2A-E867-4083-B6DA-50C8F816FD8A}" type="datetime1">
              <a:rPr lang="en-US" smtClean="0"/>
              <a:pPr/>
              <a:t>12/13/2022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7B5945-0F22-47CA-A944-ECAE105FC0C8}" type="slidenum">
              <a:rPr lang="en-US" smtClean="0"/>
              <a:pPr/>
              <a:t>‹#›</a:t>
            </a:fld>
            <a:endParaRPr lang="en-US"/>
          </a:p>
        </p:txBody>
      </p:sp>
    </p:spTree>
    <p:extLst>
      <p:ext uri="{BB962C8B-B14F-4D97-AF65-F5344CB8AC3E}">
        <p14:creationId xmlns:p14="http://schemas.microsoft.com/office/powerpoint/2010/main" val="24399634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3BCB955-9F60-4CE5-A3DB-7F36B53B0FE2}" type="datetime1">
              <a:rPr lang="en-US" smtClean="0"/>
              <a:pPr/>
              <a:t>12/13/2022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7B5945-0F22-47CA-A944-ECAE105FC0C8}" type="slidenum">
              <a:rPr lang="en-US" smtClean="0"/>
              <a:pPr/>
              <a:t>‹#›</a:t>
            </a:fld>
            <a:endParaRPr lang="en-US"/>
          </a:p>
        </p:txBody>
      </p:sp>
    </p:spTree>
    <p:extLst>
      <p:ext uri="{BB962C8B-B14F-4D97-AF65-F5344CB8AC3E}">
        <p14:creationId xmlns:p14="http://schemas.microsoft.com/office/powerpoint/2010/main" val="23749259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1DC981-ABC0-4EFE-A46B-9A8AF8CF28D6}" type="datetime1">
              <a:rPr lang="en-US" smtClean="0"/>
              <a:pPr/>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B5945-0F22-47CA-A944-ECAE105FC0C8}" type="slidenum">
              <a:rPr lang="en-US" smtClean="0"/>
              <a:pPr/>
              <a:t>‹#›</a:t>
            </a:fld>
            <a:endParaRPr lang="en-US"/>
          </a:p>
        </p:txBody>
      </p:sp>
    </p:spTree>
    <p:extLst>
      <p:ext uri="{BB962C8B-B14F-4D97-AF65-F5344CB8AC3E}">
        <p14:creationId xmlns:p14="http://schemas.microsoft.com/office/powerpoint/2010/main" val="162226587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A20A9B-25A2-4622-870E-ACE8D0233B20}" type="datetime1">
              <a:rPr lang="en-US" smtClean="0"/>
              <a:pPr/>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B5945-0F22-47CA-A944-ECAE105FC0C8}" type="slidenum">
              <a:rPr lang="en-US" smtClean="0"/>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5305343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0804AF-52D4-4A52-8C78-1CFDB59BB74D}" type="datetime1">
              <a:rPr lang="en-US" smtClean="0"/>
              <a:pPr/>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B5945-0F22-47CA-A944-ECAE105FC0C8}" type="slidenum">
              <a:rPr lang="en-US" smtClean="0"/>
              <a:pPr/>
              <a:t>‹#›</a:t>
            </a:fld>
            <a:endParaRPr lang="en-US"/>
          </a:p>
        </p:txBody>
      </p:sp>
    </p:spTree>
    <p:extLst>
      <p:ext uri="{BB962C8B-B14F-4D97-AF65-F5344CB8AC3E}">
        <p14:creationId xmlns:p14="http://schemas.microsoft.com/office/powerpoint/2010/main" val="40411898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D3C6FE-279C-43FF-83EF-948C56EFDB7A}" type="datetime1">
              <a:rPr lang="en-US" smtClean="0"/>
              <a:pPr/>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B5945-0F22-47CA-A944-ECAE105FC0C8}"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3668919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7EF33A-704A-4F95-964C-F8E3788559B6}" type="datetime1">
              <a:rPr lang="en-US" smtClean="0"/>
              <a:pPr/>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B5945-0F22-47CA-A944-ECAE105FC0C8}" type="slidenum">
              <a:rPr lang="en-US" smtClean="0"/>
              <a:pPr/>
              <a:t>‹#›</a:t>
            </a:fld>
            <a:endParaRPr lang="en-US"/>
          </a:p>
        </p:txBody>
      </p:sp>
    </p:spTree>
    <p:extLst>
      <p:ext uri="{BB962C8B-B14F-4D97-AF65-F5344CB8AC3E}">
        <p14:creationId xmlns:p14="http://schemas.microsoft.com/office/powerpoint/2010/main" val="403962551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47A989-BE30-4799-9CCE-13E44BE98742}" type="datetime1">
              <a:rPr lang="en-US" smtClean="0"/>
              <a:pPr/>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B5945-0F22-47CA-A944-ECAE105FC0C8}" type="slidenum">
              <a:rPr lang="en-US" smtClean="0"/>
              <a:pPr/>
              <a:t>‹#›</a:t>
            </a:fld>
            <a:endParaRPr lang="en-US"/>
          </a:p>
        </p:txBody>
      </p:sp>
    </p:spTree>
    <p:extLst>
      <p:ext uri="{BB962C8B-B14F-4D97-AF65-F5344CB8AC3E}">
        <p14:creationId xmlns:p14="http://schemas.microsoft.com/office/powerpoint/2010/main" val="21083874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078BAC-9919-4124-B3AC-6D5E4CA9A84D}" type="datetime1">
              <a:rPr lang="en-US" smtClean="0"/>
              <a:pPr/>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B5945-0F22-47CA-A944-ECAE105FC0C8}" type="slidenum">
              <a:rPr lang="en-US" smtClean="0"/>
              <a:pPr/>
              <a:t>‹#›</a:t>
            </a:fld>
            <a:endParaRPr lang="en-US"/>
          </a:p>
        </p:txBody>
      </p:sp>
    </p:spTree>
    <p:extLst>
      <p:ext uri="{BB962C8B-B14F-4D97-AF65-F5344CB8AC3E}">
        <p14:creationId xmlns:p14="http://schemas.microsoft.com/office/powerpoint/2010/main" val="986465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79C7A62-156B-43D4-B3FB-7B4859412638}" type="datetime1">
              <a:rPr lang="en-US" smtClean="0"/>
              <a:pPr/>
              <a:t>12/13/2022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7B5945-0F22-47CA-A944-ECAE105FC0C8}" type="slidenum">
              <a:rPr lang="en-US" smtClean="0"/>
              <a:pPr/>
              <a:t>‹#›</a:t>
            </a:fld>
            <a:endParaRPr lang="en-US"/>
          </a:p>
        </p:txBody>
      </p:sp>
    </p:spTree>
    <p:extLst>
      <p:ext uri="{BB962C8B-B14F-4D97-AF65-F5344CB8AC3E}">
        <p14:creationId xmlns:p14="http://schemas.microsoft.com/office/powerpoint/2010/main" val="2445701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3EE574-ED41-48E4-9947-454E21CD2983}" type="datetime1">
              <a:rPr lang="en-US" smtClean="0"/>
              <a:pPr/>
              <a:t>12/13/2022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7B5945-0F22-47CA-A944-ECAE105FC0C8}" type="slidenum">
              <a:rPr lang="en-US" smtClean="0"/>
              <a:pPr/>
              <a:t>‹#›</a:t>
            </a:fld>
            <a:endParaRPr lang="en-US"/>
          </a:p>
        </p:txBody>
      </p:sp>
    </p:spTree>
    <p:extLst>
      <p:ext uri="{BB962C8B-B14F-4D97-AF65-F5344CB8AC3E}">
        <p14:creationId xmlns:p14="http://schemas.microsoft.com/office/powerpoint/2010/main" val="262937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9371868-3ED6-4AE1-8058-944F2C7D7975}" type="datetime1">
              <a:rPr lang="en-US" smtClean="0"/>
              <a:pPr/>
              <a:t>12/13/2022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7B5945-0F22-47CA-A944-ECAE105FC0C8}" type="slidenum">
              <a:rPr lang="en-US" smtClean="0"/>
              <a:pPr/>
              <a:t>‹#›</a:t>
            </a:fld>
            <a:endParaRPr lang="en-US"/>
          </a:p>
        </p:txBody>
      </p:sp>
    </p:spTree>
    <p:extLst>
      <p:ext uri="{BB962C8B-B14F-4D97-AF65-F5344CB8AC3E}">
        <p14:creationId xmlns:p14="http://schemas.microsoft.com/office/powerpoint/2010/main" val="718557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00E58A-01E2-43DE-8FC7-2F670DD3F1B5}" type="datetime1">
              <a:rPr lang="en-US" smtClean="0"/>
              <a:pPr/>
              <a:t>12/13/2022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7B5945-0F22-47CA-A944-ECAE105FC0C8}" type="slidenum">
              <a:rPr lang="en-US" smtClean="0"/>
              <a:pPr/>
              <a:t>‹#›</a:t>
            </a:fld>
            <a:endParaRPr lang="en-US"/>
          </a:p>
        </p:txBody>
      </p:sp>
    </p:spTree>
    <p:extLst>
      <p:ext uri="{BB962C8B-B14F-4D97-AF65-F5344CB8AC3E}">
        <p14:creationId xmlns:p14="http://schemas.microsoft.com/office/powerpoint/2010/main" val="2830088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3.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theme" Target="../theme/theme4.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4B512B0-43A5-4F94-AD5A-98CE735F0CB3}" type="datetime1">
              <a:rPr lang="en-US" smtClean="0"/>
              <a:pPr/>
              <a:t>12/13/2022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037B5945-0F22-47CA-A944-ECAE105FC0C8}" type="slidenum">
              <a:rPr lang="en-US" smtClean="0"/>
              <a:pPr/>
              <a:t>‹#›</a:t>
            </a:fld>
            <a:endParaRPr lang="en-US"/>
          </a:p>
        </p:txBody>
      </p:sp>
    </p:spTree>
    <p:extLst>
      <p:ext uri="{BB962C8B-B14F-4D97-AF65-F5344CB8AC3E}">
        <p14:creationId xmlns:p14="http://schemas.microsoft.com/office/powerpoint/2010/main" val="1051091628"/>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 id="2147483838" r:id="rId13"/>
    <p:sldLayoutId id="2147483839" r:id="rId14"/>
    <p:sldLayoutId id="2147483840" r:id="rId15"/>
    <p:sldLayoutId id="2147483841" r:id="rId16"/>
  </p:sldLayoutIdLst>
  <p:hf sldNum="0" hdr="0" ftr="0" dt="0"/>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4BBE608-70BC-4BE8-8712-8DF0BBDB20D9}" type="datetime1">
              <a:rPr lang="en-US" smtClean="0"/>
              <a:pPr/>
              <a:t>12/13/2022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37B5945-0F22-47CA-A944-ECAE105FC0C8}" type="slidenum">
              <a:rPr lang="en-US" smtClean="0"/>
              <a:pPr/>
              <a:t>‹#›</a:t>
            </a:fld>
            <a:endParaRPr lang="en-US"/>
          </a:p>
        </p:txBody>
      </p:sp>
    </p:spTree>
    <p:extLst>
      <p:ext uri="{BB962C8B-B14F-4D97-AF65-F5344CB8AC3E}">
        <p14:creationId xmlns:p14="http://schemas.microsoft.com/office/powerpoint/2010/main" val="3035605318"/>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 id="2147483905" r:id="rId12"/>
    <p:sldLayoutId id="2147483906" r:id="rId13"/>
    <p:sldLayoutId id="2147483907" r:id="rId14"/>
    <p:sldLayoutId id="2147483908" r:id="rId15"/>
    <p:sldLayoutId id="2147483909"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D4C9BF-1991-4B3E-B7B0-E204BDD1A14A}" type="datetime1">
              <a:rPr lang="en-US" smtClean="0"/>
              <a:pPr/>
              <a:t>12/13/2022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7B5945-0F22-47CA-A944-ECAE105FC0C8}" type="slidenum">
              <a:rPr lang="en-US" smtClean="0"/>
              <a:pPr/>
              <a:t>‹#›</a:t>
            </a:fld>
            <a:endParaRPr lang="en-US"/>
          </a:p>
        </p:txBody>
      </p:sp>
    </p:spTree>
    <p:extLst>
      <p:ext uri="{BB962C8B-B14F-4D97-AF65-F5344CB8AC3E}">
        <p14:creationId xmlns:p14="http://schemas.microsoft.com/office/powerpoint/2010/main" val="3965291958"/>
      </p:ext>
    </p:extLst>
  </p:cSld>
  <p:clrMap bg1="lt1" tx1="dk1" bg2="lt2" tx2="dk2" accent1="accent1" accent2="accent2" accent3="accent3" accent4="accent4" accent5="accent5" accent6="accent6" hlink="hlink" folHlink="folHlink"/>
  <p:sldLayoutIdLst>
    <p:sldLayoutId id="2147483974" r:id="rId1"/>
    <p:sldLayoutId id="2147483975" r:id="rId2"/>
    <p:sldLayoutId id="2147483976" r:id="rId3"/>
    <p:sldLayoutId id="2147483977" r:id="rId4"/>
    <p:sldLayoutId id="2147483978" r:id="rId5"/>
    <p:sldLayoutId id="2147483979" r:id="rId6"/>
    <p:sldLayoutId id="2147483980" r:id="rId7"/>
    <p:sldLayoutId id="2147483981" r:id="rId8"/>
    <p:sldLayoutId id="2147483982" r:id="rId9"/>
    <p:sldLayoutId id="2147483983" r:id="rId10"/>
    <p:sldLayoutId id="2147483984"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BEA4DB4-41DC-4BC1-8D6A-BE4C2DAFF0BE}" type="datetime1">
              <a:rPr lang="en-US" smtClean="0"/>
              <a:pPr/>
              <a:t>12/13/2022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37B5945-0F22-47CA-A944-ECAE105FC0C8}" type="slidenum">
              <a:rPr lang="en-US" smtClean="0"/>
              <a:pPr/>
              <a:t>‹#›</a:t>
            </a:fld>
            <a:endParaRPr lang="en-US"/>
          </a:p>
        </p:txBody>
      </p:sp>
    </p:spTree>
    <p:extLst>
      <p:ext uri="{BB962C8B-B14F-4D97-AF65-F5344CB8AC3E}">
        <p14:creationId xmlns:p14="http://schemas.microsoft.com/office/powerpoint/2010/main" val="1088891687"/>
      </p:ext>
    </p:extLst>
  </p:cSld>
  <p:clrMap bg1="lt1" tx1="dk1" bg2="lt2" tx2="dk2" accent1="accent1" accent2="accent2" accent3="accent3" accent4="accent4" accent5="accent5" accent6="accent6" hlink="hlink" folHlink="folHlink"/>
  <p:sldLayoutIdLst>
    <p:sldLayoutId id="2147483986" r:id="rId1"/>
    <p:sldLayoutId id="2147483987" r:id="rId2"/>
    <p:sldLayoutId id="2147483988" r:id="rId3"/>
    <p:sldLayoutId id="2147483989" r:id="rId4"/>
    <p:sldLayoutId id="2147483990" r:id="rId5"/>
    <p:sldLayoutId id="2147483991" r:id="rId6"/>
    <p:sldLayoutId id="2147483992" r:id="rId7"/>
    <p:sldLayoutId id="2147483993" r:id="rId8"/>
    <p:sldLayoutId id="2147483994" r:id="rId9"/>
    <p:sldLayoutId id="2147483995" r:id="rId10"/>
    <p:sldLayoutId id="2147483996" r:id="rId11"/>
    <p:sldLayoutId id="2147483997" r:id="rId12"/>
    <p:sldLayoutId id="2147483998" r:id="rId13"/>
    <p:sldLayoutId id="2147483999" r:id="rId14"/>
    <p:sldLayoutId id="2147484000" r:id="rId15"/>
    <p:sldLayoutId id="2147484001"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audio" Target="../media/audio10.wav"/><Relationship Id="rId5" Type="http://schemas.openxmlformats.org/officeDocument/2006/relationships/hyperlink" Target="http://www.lavenirgrp.com/" TargetMode="Externa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png"/><Relationship Id="rId1" Type="http://schemas.openxmlformats.org/officeDocument/2006/relationships/slideLayout" Target="../slideLayouts/slideLayout34.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0.png"/><Relationship Id="rId7" Type="http://schemas.openxmlformats.org/officeDocument/2006/relationships/image" Target="../media/image2.png"/><Relationship Id="rId2" Type="http://schemas.openxmlformats.org/officeDocument/2006/relationships/image" Target="../media/image29.png"/><Relationship Id="rId1" Type="http://schemas.openxmlformats.org/officeDocument/2006/relationships/slideLayout" Target="../slideLayouts/slideLayout34.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5.jpeg"/></Relationships>
</file>

<file path=ppt/slides/_rels/slide12.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jpeg"/><Relationship Id="rId18" Type="http://schemas.openxmlformats.org/officeDocument/2006/relationships/image" Target="../media/image51.jpe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png"/><Relationship Id="rId17" Type="http://schemas.openxmlformats.org/officeDocument/2006/relationships/image" Target="../media/image50.png"/><Relationship Id="rId2" Type="http://schemas.openxmlformats.org/officeDocument/2006/relationships/image" Target="../media/image2.png"/><Relationship Id="rId16" Type="http://schemas.openxmlformats.org/officeDocument/2006/relationships/image" Target="../media/image49.png"/><Relationship Id="rId1" Type="http://schemas.openxmlformats.org/officeDocument/2006/relationships/slideLayout" Target="../slideLayouts/slideLayout34.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5" Type="http://schemas.openxmlformats.org/officeDocument/2006/relationships/image" Target="../media/image48.png"/><Relationship Id="rId10" Type="http://schemas.openxmlformats.org/officeDocument/2006/relationships/image" Target="../media/image43.png"/><Relationship Id="rId19" Type="http://schemas.openxmlformats.org/officeDocument/2006/relationships/image" Target="../media/image52.png"/><Relationship Id="rId4" Type="http://schemas.openxmlformats.org/officeDocument/2006/relationships/image" Target="../media/image37.png"/><Relationship Id="rId9" Type="http://schemas.openxmlformats.org/officeDocument/2006/relationships/image" Target="../media/image42.png"/><Relationship Id="rId14" Type="http://schemas.openxmlformats.org/officeDocument/2006/relationships/image" Target="../media/image47.png"/></Relationships>
</file>

<file path=ppt/slides/_rels/slide1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2.png"/><Relationship Id="rId1" Type="http://schemas.openxmlformats.org/officeDocument/2006/relationships/slideLayout" Target="../slideLayouts/slideLayout34.xml"/><Relationship Id="rId5" Type="http://schemas.openxmlformats.org/officeDocument/2006/relationships/image" Target="../media/image54.emf"/><Relationship Id="rId4" Type="http://schemas.openxmlformats.org/officeDocument/2006/relationships/package" Target="../embeddings/Microsoft_Word_Document.docx"/></Relationships>
</file>

<file path=ppt/slides/_rels/slide14.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2.png"/><Relationship Id="rId7" Type="http://schemas.openxmlformats.org/officeDocument/2006/relationships/image" Target="../media/image58.jpeg"/><Relationship Id="rId2" Type="http://schemas.openxmlformats.org/officeDocument/2006/relationships/image" Target="../media/image55.png"/><Relationship Id="rId1" Type="http://schemas.openxmlformats.org/officeDocument/2006/relationships/slideLayout" Target="../slideLayouts/slideLayout34.xml"/><Relationship Id="rId6" Type="http://schemas.openxmlformats.org/officeDocument/2006/relationships/image" Target="../media/image53.jpeg"/><Relationship Id="rId5" Type="http://schemas.openxmlformats.org/officeDocument/2006/relationships/image" Target="../media/image57.jpeg"/><Relationship Id="rId4" Type="http://schemas.openxmlformats.org/officeDocument/2006/relationships/image" Target="../media/image56.png"/><Relationship Id="rId9" Type="http://schemas.microsoft.com/office/2007/relationships/hdphoto" Target="../media/hdphoto1.wdp"/></Relationships>
</file>

<file path=ppt/slides/_rels/slide15.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3.jpeg"/><Relationship Id="rId7" Type="http://schemas.openxmlformats.org/officeDocument/2006/relationships/image" Target="../media/image63.jpeg"/><Relationship Id="rId2" Type="http://schemas.openxmlformats.org/officeDocument/2006/relationships/image" Target="../media/image2.png"/><Relationship Id="rId1" Type="http://schemas.openxmlformats.org/officeDocument/2006/relationships/slideLayout" Target="../slideLayouts/slideLayout34.xml"/><Relationship Id="rId6" Type="http://schemas.openxmlformats.org/officeDocument/2006/relationships/image" Target="../media/image62.jpeg"/><Relationship Id="rId5" Type="http://schemas.openxmlformats.org/officeDocument/2006/relationships/image" Target="../media/image61.png"/><Relationship Id="rId4" Type="http://schemas.openxmlformats.org/officeDocument/2006/relationships/image" Target="../media/image60.jpeg"/></Relationships>
</file>

<file path=ppt/slides/_rels/slide1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2.png"/><Relationship Id="rId1" Type="http://schemas.openxmlformats.org/officeDocument/2006/relationships/slideLayout" Target="../slideLayouts/slideLayout34.xml"/><Relationship Id="rId5" Type="http://schemas.openxmlformats.org/officeDocument/2006/relationships/image" Target="../media/image66.jpeg"/><Relationship Id="rId4" Type="http://schemas.openxmlformats.org/officeDocument/2006/relationships/image" Target="../media/image65.jpeg"/></Relationships>
</file>

<file path=ppt/slides/_rels/slide1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2.png"/><Relationship Id="rId1" Type="http://schemas.openxmlformats.org/officeDocument/2006/relationships/slideLayout" Target="../slideLayouts/slideLayout34.xml"/><Relationship Id="rId5" Type="http://schemas.openxmlformats.org/officeDocument/2006/relationships/image" Target="../media/image68.jpeg"/><Relationship Id="rId4" Type="http://schemas.openxmlformats.org/officeDocument/2006/relationships/image" Target="../media/image67.jpeg"/></Relationships>
</file>

<file path=ppt/slides/_rels/slide1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jpeg"/><Relationship Id="rId1" Type="http://schemas.openxmlformats.org/officeDocument/2006/relationships/slideLayout" Target="../slideLayouts/slideLayout34.xml"/><Relationship Id="rId5" Type="http://schemas.openxmlformats.org/officeDocument/2006/relationships/hyperlink" Target="http://www.lavenirgrp.com/" TargetMode="External"/><Relationship Id="rId4" Type="http://schemas.openxmlformats.org/officeDocument/2006/relationships/hyperlink" Target="mailto:laveniruaq@gmail.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5.xml"/><Relationship Id="rId5" Type="http://schemas.openxmlformats.org/officeDocument/2006/relationships/image" Target="../media/image2.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34.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34.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34.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34.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png"/><Relationship Id="rId7"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34.xml"/><Relationship Id="rId6" Type="http://schemas.openxmlformats.org/officeDocument/2006/relationships/image" Target="../media/image20.jpeg"/><Relationship Id="rId5" Type="http://schemas.openxmlformats.org/officeDocument/2006/relationships/image" Target="../media/image19.jpe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4.xml"/><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466981" y="1993594"/>
            <a:ext cx="7070502" cy="938719"/>
          </a:xfrm>
          <a:prstGeom prst="rect">
            <a:avLst/>
          </a:prstGeom>
          <a:noFill/>
        </p:spPr>
        <p:txBody>
          <a:bodyPr wrap="square" lIns="91440" tIns="45720" rIns="91440" bIns="45720">
            <a:spAutoFit/>
          </a:bodyPr>
          <a:lstStyle/>
          <a:p>
            <a:r>
              <a:rPr lang="en-US" sz="3000" dirty="0">
                <a:ln w="0"/>
                <a:solidFill>
                  <a:srgbClr val="3333FF"/>
                </a:solidFill>
                <a:effectLst>
                  <a:outerShdw blurRad="38100" dist="25400" dir="5400000" algn="ctr" rotWithShape="0">
                    <a:srgbClr val="6E747A">
                      <a:alpha val="43000"/>
                    </a:srgbClr>
                  </a:outerShdw>
                </a:effectLst>
                <a:latin typeface="Britannic Bold" panose="020B0903060703020204" pitchFamily="34" charset="0"/>
              </a:rPr>
              <a:t>LAVENIR METAL COATING LLC</a:t>
            </a:r>
          </a:p>
          <a:p>
            <a:endParaRPr lang="en-US" sz="500" dirty="0">
              <a:ln w="0"/>
              <a:solidFill>
                <a:schemeClr val="accent1"/>
              </a:solidFill>
              <a:effectLst>
                <a:outerShdw blurRad="38100" dist="25400" dir="5400000" algn="ctr" rotWithShape="0">
                  <a:srgbClr val="6E747A">
                    <a:alpha val="43000"/>
                  </a:srgbClr>
                </a:outerShdw>
              </a:effectLst>
              <a:latin typeface="Castellar" panose="020A0402060406010301" pitchFamily="18" charset="0"/>
            </a:endParaRPr>
          </a:p>
          <a:p>
            <a:pPr algn="ctr"/>
            <a:endParaRPr lang="en-US" sz="500" dirty="0">
              <a:ln w="0"/>
              <a:solidFill>
                <a:schemeClr val="accent1"/>
              </a:solidFill>
              <a:effectLst>
                <a:outerShdw blurRad="38100" dist="25400" dir="5400000" algn="ctr" rotWithShape="0">
                  <a:srgbClr val="6E747A">
                    <a:alpha val="43000"/>
                  </a:srgbClr>
                </a:outerShdw>
              </a:effectLst>
            </a:endParaRPr>
          </a:p>
          <a:p>
            <a:r>
              <a:rPr lang="en-US" sz="1500" dirty="0">
                <a:ln w="0"/>
                <a:solidFill>
                  <a:schemeClr val="tx1">
                    <a:lumMod val="95000"/>
                    <a:lumOff val="5000"/>
                  </a:schemeClr>
                </a:solidFill>
                <a:effectLst>
                  <a:outerShdw blurRad="38100" dist="25400" dir="5400000" algn="ctr" rotWithShape="0">
                    <a:srgbClr val="6E747A">
                      <a:alpha val="43000"/>
                    </a:srgbClr>
                  </a:outerShdw>
                </a:effectLst>
                <a:latin typeface="Lucida Calligraphy" panose="03010101010101010101" pitchFamily="66" charset="0"/>
              </a:rPr>
              <a:t>A Fabrication and Coating Company</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976" y="1897002"/>
            <a:ext cx="1752197" cy="1810327"/>
          </a:xfrm>
          <a:prstGeom prst="rect">
            <a:avLst/>
          </a:prstGeom>
        </p:spPr>
      </p:pic>
      <p:sp>
        <p:nvSpPr>
          <p:cNvPr id="9" name="TextBox 8"/>
          <p:cNvSpPr txBox="1"/>
          <p:nvPr/>
        </p:nvSpPr>
        <p:spPr>
          <a:xfrm>
            <a:off x="2466981" y="5589881"/>
            <a:ext cx="5479284" cy="461665"/>
          </a:xfrm>
          <a:prstGeom prst="rect">
            <a:avLst/>
          </a:prstGeom>
          <a:noFill/>
        </p:spPr>
        <p:txBody>
          <a:bodyPr wrap="square" rtlCol="0">
            <a:spAutoFit/>
          </a:bodyPr>
          <a:lstStyle/>
          <a:p>
            <a:r>
              <a:rPr lang="en-US" sz="2400" dirty="0">
                <a:solidFill>
                  <a:schemeClr val="accent2">
                    <a:lumMod val="50000"/>
                  </a:schemeClr>
                </a:solidFill>
                <a:latin typeface="Elephant" panose="02020904090505020303" pitchFamily="18" charset="0"/>
              </a:rPr>
              <a:t>Many years of unparalleled service</a:t>
            </a:r>
          </a:p>
        </p:txBody>
      </p:sp>
      <p:sp>
        <p:nvSpPr>
          <p:cNvPr id="12" name="TextBox 11"/>
          <p:cNvSpPr txBox="1"/>
          <p:nvPr/>
        </p:nvSpPr>
        <p:spPr>
          <a:xfrm>
            <a:off x="2495116" y="2976589"/>
            <a:ext cx="3067483" cy="861774"/>
          </a:xfrm>
          <a:prstGeom prst="rect">
            <a:avLst/>
          </a:prstGeom>
          <a:noFill/>
        </p:spPr>
        <p:txBody>
          <a:bodyPr wrap="square" rtlCol="0">
            <a:spAutoFit/>
          </a:bodyPr>
          <a:lstStyle/>
          <a:p>
            <a:r>
              <a:rPr lang="en-US" sz="1600" b="1" dirty="0">
                <a:solidFill>
                  <a:srgbClr val="0000CC"/>
                </a:solidFill>
                <a:latin typeface="Candara" panose="020E0502030303020204" pitchFamily="34" charset="0"/>
                <a:cs typeface="Calibri" panose="020F0502020204030204" pitchFamily="34" charset="0"/>
              </a:rPr>
              <a:t>Modern Emirates Industrial Area</a:t>
            </a:r>
          </a:p>
          <a:p>
            <a:r>
              <a:rPr lang="en-US" sz="1600" b="1" dirty="0">
                <a:solidFill>
                  <a:srgbClr val="0000CC"/>
                </a:solidFill>
                <a:latin typeface="Candara" panose="020E0502030303020204" pitchFamily="34" charset="0"/>
                <a:cs typeface="Calibri" panose="020F0502020204030204" pitchFamily="34" charset="0"/>
              </a:rPr>
              <a:t>Umm Al Quwain</a:t>
            </a:r>
          </a:p>
          <a:p>
            <a:r>
              <a:rPr lang="en-US" b="1" dirty="0">
                <a:solidFill>
                  <a:srgbClr val="3333FF"/>
                </a:solidFill>
                <a:latin typeface="Candara Light" panose="020E0502030303020204" pitchFamily="34" charset="0"/>
                <a:cs typeface="Calibri" panose="020F0502020204030204" pitchFamily="34" charset="0"/>
                <a:hlinkClick r:id="rId5"/>
              </a:rPr>
              <a:t>www.lavenirgrp.com</a:t>
            </a:r>
            <a:endParaRPr lang="en-US" b="1" dirty="0">
              <a:solidFill>
                <a:srgbClr val="3333FF"/>
              </a:solidFill>
              <a:latin typeface="Candara Light" panose="020E0502030303020204" pitchFamily="34" charset="0"/>
              <a:cs typeface="Calibri" panose="020F0502020204030204" pitchFamily="34" charset="0"/>
            </a:endParaRPr>
          </a:p>
        </p:txBody>
      </p:sp>
      <p:sp>
        <p:nvSpPr>
          <p:cNvPr id="2" name="TextBox 1"/>
          <p:cNvSpPr txBox="1"/>
          <p:nvPr/>
        </p:nvSpPr>
        <p:spPr>
          <a:xfrm>
            <a:off x="6478073" y="2965279"/>
            <a:ext cx="2936383" cy="830997"/>
          </a:xfrm>
          <a:prstGeom prst="rect">
            <a:avLst/>
          </a:prstGeom>
          <a:noFill/>
        </p:spPr>
        <p:txBody>
          <a:bodyPr wrap="square" rtlCol="0">
            <a:spAutoFit/>
          </a:bodyPr>
          <a:lstStyle/>
          <a:p>
            <a:r>
              <a:rPr lang="en-US" sz="1600" b="1" dirty="0">
                <a:solidFill>
                  <a:srgbClr val="0000CC"/>
                </a:solidFill>
                <a:latin typeface="Candara" panose="020E0502030303020204" pitchFamily="34" charset="0"/>
                <a:cs typeface="Calibri" panose="020F0502020204030204" pitchFamily="34" charset="0"/>
              </a:rPr>
              <a:t>Branch:</a:t>
            </a:r>
          </a:p>
          <a:p>
            <a:r>
              <a:rPr lang="en-US" sz="1600" b="1" dirty="0">
                <a:solidFill>
                  <a:srgbClr val="0000CC"/>
                </a:solidFill>
                <a:latin typeface="Candara" panose="020E0502030303020204" pitchFamily="34" charset="0"/>
                <a:cs typeface="Calibri" panose="020F0502020204030204" pitchFamily="34" charset="0"/>
              </a:rPr>
              <a:t>DIP-</a:t>
            </a:r>
            <a:r>
              <a:rPr lang="en-US" sz="1600" b="1" dirty="0">
                <a:solidFill>
                  <a:srgbClr val="0000CC"/>
                </a:solidFill>
                <a:latin typeface="Britannic Bold" panose="020B0903060703020204" pitchFamily="34" charset="0"/>
                <a:cs typeface="Calibri" panose="020F0502020204030204" pitchFamily="34" charset="0"/>
              </a:rPr>
              <a:t>2</a:t>
            </a:r>
          </a:p>
          <a:p>
            <a:r>
              <a:rPr lang="en-US" sz="1600" b="1" dirty="0">
                <a:solidFill>
                  <a:srgbClr val="0000CC"/>
                </a:solidFill>
                <a:latin typeface="Candara" panose="020E0502030303020204" pitchFamily="34" charset="0"/>
                <a:cs typeface="Calibri" panose="020F0502020204030204" pitchFamily="34" charset="0"/>
              </a:rPr>
              <a:t>Dubai, UAE</a:t>
            </a:r>
          </a:p>
        </p:txBody>
      </p:sp>
      <p:sp>
        <p:nvSpPr>
          <p:cNvPr id="10" name="Rectangle 9"/>
          <p:cNvSpPr/>
          <p:nvPr/>
        </p:nvSpPr>
        <p:spPr>
          <a:xfrm>
            <a:off x="2451954" y="3974793"/>
            <a:ext cx="7070502" cy="1123384"/>
          </a:xfrm>
          <a:prstGeom prst="rect">
            <a:avLst/>
          </a:prstGeom>
          <a:noFill/>
        </p:spPr>
        <p:txBody>
          <a:bodyPr wrap="square" lIns="91440" tIns="45720" rIns="91440" bIns="45720">
            <a:spAutoFit/>
          </a:bodyPr>
          <a:lstStyle/>
          <a:p>
            <a:r>
              <a:rPr lang="en-US" sz="3000" dirty="0">
                <a:ln w="0"/>
                <a:solidFill>
                  <a:srgbClr val="FF6600"/>
                </a:solidFill>
                <a:effectLst>
                  <a:outerShdw blurRad="38100" dist="25400" dir="5400000" algn="ctr" rotWithShape="0">
                    <a:srgbClr val="6E747A">
                      <a:alpha val="43000"/>
                    </a:srgbClr>
                  </a:outerShdw>
                </a:effectLst>
                <a:latin typeface="Britannic Bold" panose="020B0903060703020204" pitchFamily="34" charset="0"/>
              </a:rPr>
              <a:t>LAVENIR DECOR SYSTEMS LLC</a:t>
            </a:r>
          </a:p>
          <a:p>
            <a:r>
              <a:rPr lang="en-US" sz="1600" b="1" dirty="0">
                <a:solidFill>
                  <a:srgbClr val="C00000"/>
                </a:solidFill>
                <a:latin typeface="Candara" panose="020E0502030303020204" pitchFamily="34" charset="0"/>
                <a:cs typeface="Calibri" panose="020F0502020204030204" pitchFamily="34" charset="0"/>
              </a:rPr>
              <a:t>Modern Emirates Industrial Area</a:t>
            </a:r>
          </a:p>
          <a:p>
            <a:r>
              <a:rPr lang="en-US" sz="1600" b="1" dirty="0">
                <a:solidFill>
                  <a:srgbClr val="C00000"/>
                </a:solidFill>
                <a:latin typeface="Candara" panose="020E0502030303020204" pitchFamily="34" charset="0"/>
                <a:cs typeface="Calibri" panose="020F0502020204030204" pitchFamily="34" charset="0"/>
              </a:rPr>
              <a:t>Umm Al Quwain</a:t>
            </a:r>
            <a:endParaRPr lang="en-US" sz="3000" dirty="0">
              <a:ln w="0"/>
              <a:solidFill>
                <a:srgbClr val="C00000"/>
              </a:solidFill>
              <a:effectLst>
                <a:outerShdw blurRad="38100" dist="25400" dir="5400000" algn="ctr" rotWithShape="0">
                  <a:srgbClr val="6E747A">
                    <a:alpha val="43000"/>
                  </a:srgbClr>
                </a:outerShdw>
              </a:effectLst>
              <a:latin typeface="Britannic Bold" panose="020B0903060703020204" pitchFamily="34" charset="0"/>
            </a:endParaRPr>
          </a:p>
          <a:p>
            <a:endParaRPr lang="en-US" sz="500" dirty="0">
              <a:ln w="0"/>
              <a:solidFill>
                <a:srgbClr val="C00000"/>
              </a:solidFill>
              <a:effectLst>
                <a:outerShdw blurRad="38100" dist="25400" dir="5400000" algn="ctr" rotWithShape="0">
                  <a:srgbClr val="6E747A">
                    <a:alpha val="43000"/>
                  </a:srgbClr>
                </a:outerShdw>
              </a:effectLst>
              <a:latin typeface="Castellar" panose="020A0402060406010301" pitchFamily="18" charset="0"/>
            </a:endParaRPr>
          </a:p>
        </p:txBody>
      </p:sp>
    </p:spTree>
    <p:extLst>
      <p:ext uri="{BB962C8B-B14F-4D97-AF65-F5344CB8AC3E}">
        <p14:creationId xmlns:p14="http://schemas.microsoft.com/office/powerpoint/2010/main" val="1317438743"/>
      </p:ext>
    </p:extLst>
  </p:cSld>
  <p:clrMapOvr>
    <a:masterClrMapping/>
  </p:clrMapOvr>
  <mc:AlternateContent xmlns:mc="http://schemas.openxmlformats.org/markup-compatibility/2006" xmlns:p14="http://schemas.microsoft.com/office/powerpoint/2010/main">
    <mc:Choice Requires="p14">
      <p:transition p14:dur="250">
        <p:sndAc>
          <p:stSnd>
            <p:snd r:embed="rId3" name="click.wav"/>
          </p:stSnd>
        </p:sndAc>
      </p:transition>
    </mc:Choice>
    <mc:Fallback xmlns="">
      <p:transition>
        <p:sndAc>
          <p:stSnd>
            <p:snd r:embed="rId6" name="click.wav"/>
          </p:stSnd>
        </p:sndAc>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2761086" y="707962"/>
            <a:ext cx="4481458" cy="433589"/>
          </a:xfrm>
        </p:spPr>
        <p:txBody>
          <a:bodyPr>
            <a:noAutofit/>
          </a:bodyPr>
          <a:lstStyle/>
          <a:p>
            <a:r>
              <a:rPr lang="en-US" sz="2500" dirty="0">
                <a:solidFill>
                  <a:schemeClr val="accent6">
                    <a:lumMod val="75000"/>
                  </a:schemeClr>
                </a:solidFill>
                <a:latin typeface="Britannic Bold" panose="020B0903060703020204" pitchFamily="34" charset="0"/>
              </a:rPr>
              <a:t>OTHER SERVICES</a:t>
            </a:r>
          </a:p>
        </p:txBody>
      </p:sp>
      <p:sp>
        <p:nvSpPr>
          <p:cNvPr id="6" name="Footer Placeholder 3"/>
          <p:cNvSpPr txBox="1">
            <a:spLocks/>
          </p:cNvSpPr>
          <p:nvPr/>
        </p:nvSpPr>
        <p:spPr>
          <a:xfrm>
            <a:off x="2634473" y="281455"/>
            <a:ext cx="3259439" cy="242267"/>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500" dirty="0">
                <a:solidFill>
                  <a:schemeClr val="accent2">
                    <a:lumMod val="50000"/>
                  </a:schemeClr>
                </a:solidFill>
              </a:rPr>
              <a:t>A Fabrication and Coating Company</a:t>
            </a:r>
          </a:p>
        </p:txBody>
      </p:sp>
      <p:pic>
        <p:nvPicPr>
          <p:cNvPr id="7" name="Picture 6"/>
          <p:cNvPicPr>
            <a:picLocks noChangeAspect="1"/>
          </p:cNvPicPr>
          <p:nvPr/>
        </p:nvPicPr>
        <p:blipFill>
          <a:blip r:embed="rId2"/>
          <a:stretch>
            <a:fillRect/>
          </a:stretch>
        </p:blipFill>
        <p:spPr>
          <a:xfrm>
            <a:off x="1524031" y="36585"/>
            <a:ext cx="1237055" cy="1280160"/>
          </a:xfrm>
          <a:prstGeom prst="rect">
            <a:avLst/>
          </a:prstGeom>
        </p:spPr>
      </p:pic>
      <p:sp>
        <p:nvSpPr>
          <p:cNvPr id="10" name="TextBox 9"/>
          <p:cNvSpPr txBox="1"/>
          <p:nvPr/>
        </p:nvSpPr>
        <p:spPr>
          <a:xfrm>
            <a:off x="1687310" y="1500985"/>
            <a:ext cx="7422575" cy="3462486"/>
          </a:xfrm>
          <a:prstGeom prst="rect">
            <a:avLst/>
          </a:prstGeom>
          <a:noFill/>
        </p:spPr>
        <p:txBody>
          <a:bodyPr wrap="square" rtlCol="0">
            <a:spAutoFit/>
          </a:bodyPr>
          <a:lstStyle/>
          <a:p>
            <a:pPr algn="just"/>
            <a:r>
              <a:rPr lang="en-US" sz="1600" dirty="0">
                <a:latin typeface="Ebrima" panose="02000000000000000000" pitchFamily="2" charset="0"/>
                <a:ea typeface="Ebrima" panose="02000000000000000000" pitchFamily="2" charset="0"/>
                <a:cs typeface="Ebrima" panose="02000000000000000000" pitchFamily="2" charset="0"/>
              </a:rPr>
              <a:t>We also undertake the below jobs :-</a:t>
            </a:r>
          </a:p>
          <a:p>
            <a:pPr algn="just"/>
            <a:endParaRPr lang="en-US" dirty="0">
              <a:latin typeface="Ebrima" panose="02000000000000000000" pitchFamily="2" charset="0"/>
              <a:ea typeface="Ebrima" panose="02000000000000000000" pitchFamily="2" charset="0"/>
              <a:cs typeface="Ebrima" panose="02000000000000000000" pitchFamily="2" charset="0"/>
            </a:endParaRPr>
          </a:p>
          <a:p>
            <a:pPr algn="just"/>
            <a:r>
              <a:rPr lang="en-US" sz="2000" b="1" dirty="0">
                <a:latin typeface="Ebrima" panose="02000000000000000000" pitchFamily="2" charset="0"/>
                <a:ea typeface="Ebrima" panose="02000000000000000000" pitchFamily="2" charset="0"/>
                <a:cs typeface="Ebrima" panose="02000000000000000000" pitchFamily="2" charset="0"/>
              </a:rPr>
              <a:t>Galvanizing</a:t>
            </a:r>
          </a:p>
          <a:p>
            <a:pPr algn="just"/>
            <a:endParaRPr lang="en-US" sz="1400" dirty="0">
              <a:latin typeface="Ebrima" panose="02000000000000000000" pitchFamily="2" charset="0"/>
              <a:ea typeface="Ebrima" panose="02000000000000000000" pitchFamily="2" charset="0"/>
              <a:cs typeface="Ebrima" panose="02000000000000000000" pitchFamily="2" charset="0"/>
            </a:endParaRPr>
          </a:p>
          <a:p>
            <a:pPr algn="just"/>
            <a:r>
              <a:rPr lang="en-US" sz="2000" b="1" dirty="0">
                <a:latin typeface="Ebrima" panose="02000000000000000000" pitchFamily="2" charset="0"/>
                <a:ea typeface="Ebrima" panose="02000000000000000000" pitchFamily="2" charset="0"/>
                <a:cs typeface="Ebrima" panose="02000000000000000000" pitchFamily="2" charset="0"/>
              </a:rPr>
              <a:t>Sand  blasting</a:t>
            </a:r>
            <a:r>
              <a:rPr lang="en-US" sz="2000" dirty="0">
                <a:latin typeface="Ebrima" panose="02000000000000000000" pitchFamily="2" charset="0"/>
                <a:ea typeface="Ebrima" panose="02000000000000000000" pitchFamily="2" charset="0"/>
                <a:cs typeface="Ebrima" panose="02000000000000000000" pitchFamily="2" charset="0"/>
              </a:rPr>
              <a:t> </a:t>
            </a:r>
          </a:p>
          <a:p>
            <a:pPr algn="just"/>
            <a:endParaRPr lang="en-US" sz="1400" dirty="0">
              <a:latin typeface="Ebrima" panose="02000000000000000000" pitchFamily="2" charset="0"/>
              <a:ea typeface="Ebrima" panose="02000000000000000000" pitchFamily="2" charset="0"/>
              <a:cs typeface="Ebrima" panose="02000000000000000000" pitchFamily="2" charset="0"/>
            </a:endParaRPr>
          </a:p>
          <a:p>
            <a:pPr algn="just"/>
            <a:r>
              <a:rPr lang="en-US" sz="1500" dirty="0">
                <a:latin typeface="Ebrima" panose="02000000000000000000" pitchFamily="2" charset="0"/>
                <a:ea typeface="Ebrima" panose="02000000000000000000" pitchFamily="2" charset="0"/>
                <a:cs typeface="Ebrima" panose="02000000000000000000" pitchFamily="2" charset="0"/>
              </a:rPr>
              <a:t>and</a:t>
            </a:r>
          </a:p>
          <a:p>
            <a:pPr algn="just"/>
            <a:endParaRPr lang="en-US" sz="1400" dirty="0">
              <a:latin typeface="Ebrima" panose="02000000000000000000" pitchFamily="2" charset="0"/>
              <a:ea typeface="Ebrima" panose="02000000000000000000" pitchFamily="2" charset="0"/>
              <a:cs typeface="Ebrima" panose="02000000000000000000" pitchFamily="2" charset="0"/>
            </a:endParaRPr>
          </a:p>
          <a:p>
            <a:pPr algn="just"/>
            <a:r>
              <a:rPr lang="en-US" sz="2000" b="1" dirty="0">
                <a:latin typeface="Ebrima" panose="02000000000000000000" pitchFamily="2" charset="0"/>
                <a:ea typeface="Ebrima" panose="02000000000000000000" pitchFamily="2" charset="0"/>
                <a:cs typeface="Ebrima" panose="02000000000000000000" pitchFamily="2" charset="0"/>
              </a:rPr>
              <a:t>Other maintenance jobs</a:t>
            </a:r>
            <a:r>
              <a:rPr lang="en-US" sz="2000" dirty="0">
                <a:latin typeface="Ebrima" panose="02000000000000000000" pitchFamily="2" charset="0"/>
                <a:ea typeface="Ebrima" panose="02000000000000000000" pitchFamily="2" charset="0"/>
                <a:cs typeface="Ebrima" panose="02000000000000000000" pitchFamily="2" charset="0"/>
              </a:rPr>
              <a:t> </a:t>
            </a:r>
            <a:r>
              <a:rPr lang="en-US" sz="1600" dirty="0">
                <a:latin typeface="Ebrima" panose="02000000000000000000" pitchFamily="2" charset="0"/>
                <a:ea typeface="Ebrima" panose="02000000000000000000" pitchFamily="2" charset="0"/>
                <a:cs typeface="Ebrima" panose="02000000000000000000" pitchFamily="2" charset="0"/>
              </a:rPr>
              <a:t>in super markets/departmental stores like Painting, Sliding door installation, fixing glass etc., Spray painting, and other jobs as per the requirement of the customer</a:t>
            </a:r>
          </a:p>
          <a:p>
            <a:pPr algn="just"/>
            <a:endParaRPr lang="en-US" dirty="0">
              <a:latin typeface="Ebrima" panose="02000000000000000000" pitchFamily="2" charset="0"/>
              <a:ea typeface="Ebrima" panose="02000000000000000000" pitchFamily="2" charset="0"/>
              <a:cs typeface="Ebrima" panose="02000000000000000000" pitchFamily="2" charset="0"/>
            </a:endParaRPr>
          </a:p>
          <a:p>
            <a:pPr algn="just"/>
            <a:endParaRPr lang="en-US" dirty="0">
              <a:latin typeface="Ebrima" panose="02000000000000000000" pitchFamily="2" charset="0"/>
              <a:ea typeface="Ebrima" panose="02000000000000000000" pitchFamily="2" charset="0"/>
              <a:cs typeface="Ebrima" panose="02000000000000000000" pitchFamily="2" charset="0"/>
            </a:endParaRPr>
          </a:p>
        </p:txBody>
      </p:sp>
      <p:sp>
        <p:nvSpPr>
          <p:cNvPr id="2" name="Rectangle 1"/>
          <p:cNvSpPr/>
          <p:nvPr/>
        </p:nvSpPr>
        <p:spPr>
          <a:xfrm>
            <a:off x="0" y="0"/>
            <a:ext cx="1463040" cy="6858000"/>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 Diagonal Corner Rectangle 2"/>
          <p:cNvSpPr/>
          <p:nvPr/>
        </p:nvSpPr>
        <p:spPr>
          <a:xfrm rot="1256217">
            <a:off x="8658812" y="888241"/>
            <a:ext cx="3123029" cy="2191219"/>
          </a:xfrm>
          <a:prstGeom prst="round2DiagRect">
            <a:avLst>
              <a:gd name="adj1" fmla="val 40307"/>
              <a:gd name="adj2" fmla="val 0"/>
            </a:avLst>
          </a:prstGeom>
          <a:blipFill>
            <a:blip r:embed="rId4">
              <a:lum contrast="54000"/>
            </a:blip>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9873495"/>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ounded Rectangle 32"/>
          <p:cNvSpPr/>
          <p:nvPr/>
        </p:nvSpPr>
        <p:spPr>
          <a:xfrm flipH="1">
            <a:off x="2957559" y="1595430"/>
            <a:ext cx="8623520" cy="6262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Arial Black" panose="020B0A04020102020204" pitchFamily="34" charset="0"/>
              </a:rPr>
              <a:t>Years of hands on experience in serving the industry</a:t>
            </a:r>
          </a:p>
        </p:txBody>
      </p:sp>
      <p:sp>
        <p:nvSpPr>
          <p:cNvPr id="9" name="Right Bracket 8"/>
          <p:cNvSpPr/>
          <p:nvPr/>
        </p:nvSpPr>
        <p:spPr>
          <a:xfrm>
            <a:off x="2157848" y="1806292"/>
            <a:ext cx="473597" cy="4435445"/>
          </a:xfrm>
          <a:prstGeom prst="rightBracket">
            <a:avLst>
              <a:gd name="adj" fmla="val 8333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Oval 11"/>
          <p:cNvSpPr/>
          <p:nvPr/>
        </p:nvSpPr>
        <p:spPr>
          <a:xfrm>
            <a:off x="2358996" y="3282355"/>
            <a:ext cx="725196" cy="614937"/>
          </a:xfrm>
          <a:prstGeom prst="ellipse">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2"/>
          <a:stretch>
            <a:fillRect/>
          </a:stretch>
        </p:blipFill>
        <p:spPr>
          <a:xfrm>
            <a:off x="2310892" y="1697991"/>
            <a:ext cx="559934" cy="468854"/>
          </a:xfrm>
          <a:prstGeom prst="rect">
            <a:avLst/>
          </a:prstGeom>
          <a:ln w="25400">
            <a:noFill/>
          </a:ln>
        </p:spPr>
      </p:pic>
      <p:sp>
        <p:nvSpPr>
          <p:cNvPr id="10" name="Oval 9"/>
          <p:cNvSpPr/>
          <p:nvPr/>
        </p:nvSpPr>
        <p:spPr>
          <a:xfrm>
            <a:off x="2232363" y="1589649"/>
            <a:ext cx="725196" cy="607772"/>
          </a:xfrm>
          <a:prstGeom prst="ellipse">
            <a:avLst/>
          </a:prstGeom>
          <a:noFill/>
          <a:ln w="2540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3"/>
          <a:stretch>
            <a:fillRect/>
          </a:stretch>
        </p:blipFill>
        <p:spPr>
          <a:xfrm>
            <a:off x="2521812" y="3344854"/>
            <a:ext cx="426885" cy="475200"/>
          </a:xfrm>
          <a:prstGeom prst="rect">
            <a:avLst/>
          </a:prstGeom>
        </p:spPr>
      </p:pic>
      <p:sp>
        <p:nvSpPr>
          <p:cNvPr id="11" name="Oval 10"/>
          <p:cNvSpPr/>
          <p:nvPr/>
        </p:nvSpPr>
        <p:spPr>
          <a:xfrm>
            <a:off x="2358996" y="2396910"/>
            <a:ext cx="725196" cy="607772"/>
          </a:xfrm>
          <a:prstGeom prst="ellipse">
            <a:avLst/>
          </a:prstGeom>
          <a:noFill/>
          <a:ln w="25400">
            <a:solidFill>
              <a:srgbClr val="CC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4"/>
          <a:stretch>
            <a:fillRect/>
          </a:stretch>
        </p:blipFill>
        <p:spPr>
          <a:xfrm>
            <a:off x="2524039" y="2489743"/>
            <a:ext cx="390258" cy="446785"/>
          </a:xfrm>
          <a:prstGeom prst="rect">
            <a:avLst/>
          </a:prstGeom>
        </p:spPr>
      </p:pic>
      <p:sp>
        <p:nvSpPr>
          <p:cNvPr id="13" name="Oval 12"/>
          <p:cNvSpPr/>
          <p:nvPr/>
        </p:nvSpPr>
        <p:spPr>
          <a:xfrm>
            <a:off x="2298430" y="5731290"/>
            <a:ext cx="725196" cy="607772"/>
          </a:xfrm>
          <a:prstGeom prst="ellipse">
            <a:avLst/>
          </a:prstGeom>
          <a:noFill/>
          <a:ln w="25400" cmpd="dbl">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5"/>
          <a:stretch>
            <a:fillRect/>
          </a:stretch>
        </p:blipFill>
        <p:spPr>
          <a:xfrm>
            <a:off x="2438013" y="5832386"/>
            <a:ext cx="437831" cy="439935"/>
          </a:xfrm>
          <a:prstGeom prst="rect">
            <a:avLst/>
          </a:prstGeom>
        </p:spPr>
      </p:pic>
      <p:sp>
        <p:nvSpPr>
          <p:cNvPr id="14" name="Oval 13"/>
          <p:cNvSpPr/>
          <p:nvPr/>
        </p:nvSpPr>
        <p:spPr>
          <a:xfrm>
            <a:off x="2358996" y="4946510"/>
            <a:ext cx="725196" cy="607772"/>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6"/>
          <a:stretch>
            <a:fillRect/>
          </a:stretch>
        </p:blipFill>
        <p:spPr>
          <a:xfrm>
            <a:off x="2465833" y="5030428"/>
            <a:ext cx="404993" cy="439935"/>
          </a:xfrm>
          <a:prstGeom prst="rect">
            <a:avLst/>
          </a:prstGeom>
        </p:spPr>
      </p:pic>
      <p:sp>
        <p:nvSpPr>
          <p:cNvPr id="5" name="Title 1"/>
          <p:cNvSpPr>
            <a:spLocks noGrp="1"/>
          </p:cNvSpPr>
          <p:nvPr>
            <p:ph type="title"/>
          </p:nvPr>
        </p:nvSpPr>
        <p:spPr>
          <a:xfrm>
            <a:off x="2913030" y="750807"/>
            <a:ext cx="4906851" cy="433589"/>
          </a:xfrm>
        </p:spPr>
        <p:txBody>
          <a:bodyPr>
            <a:noAutofit/>
          </a:bodyPr>
          <a:lstStyle/>
          <a:p>
            <a:r>
              <a:rPr lang="en-US" sz="2500" dirty="0">
                <a:solidFill>
                  <a:schemeClr val="accent6">
                    <a:lumMod val="75000"/>
                  </a:schemeClr>
                </a:solidFill>
                <a:latin typeface="Britannic Bold" panose="020B0903060703020204" pitchFamily="34" charset="0"/>
              </a:rPr>
              <a:t>WHY LAVENIR</a:t>
            </a:r>
          </a:p>
        </p:txBody>
      </p:sp>
      <p:sp>
        <p:nvSpPr>
          <p:cNvPr id="6" name="Footer Placeholder 3"/>
          <p:cNvSpPr txBox="1">
            <a:spLocks/>
          </p:cNvSpPr>
          <p:nvPr/>
        </p:nvSpPr>
        <p:spPr>
          <a:xfrm>
            <a:off x="2719168" y="239739"/>
            <a:ext cx="3259439" cy="242267"/>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500" dirty="0">
                <a:solidFill>
                  <a:schemeClr val="accent2">
                    <a:lumMod val="50000"/>
                  </a:schemeClr>
                </a:solidFill>
              </a:rPr>
              <a:t>A Fabrication and Coating Company</a:t>
            </a:r>
          </a:p>
        </p:txBody>
      </p:sp>
      <p:pic>
        <p:nvPicPr>
          <p:cNvPr id="7" name="Picture 6"/>
          <p:cNvPicPr>
            <a:picLocks noChangeAspect="1"/>
          </p:cNvPicPr>
          <p:nvPr/>
        </p:nvPicPr>
        <p:blipFill>
          <a:blip r:embed="rId7"/>
          <a:stretch>
            <a:fillRect/>
          </a:stretch>
        </p:blipFill>
        <p:spPr>
          <a:xfrm>
            <a:off x="1591772" y="68854"/>
            <a:ext cx="1237055" cy="1280160"/>
          </a:xfrm>
          <a:prstGeom prst="rect">
            <a:avLst/>
          </a:prstGeom>
        </p:spPr>
      </p:pic>
      <p:sp>
        <p:nvSpPr>
          <p:cNvPr id="34" name="Rounded Rectangle 33"/>
          <p:cNvSpPr/>
          <p:nvPr/>
        </p:nvSpPr>
        <p:spPr>
          <a:xfrm flipH="1">
            <a:off x="3101011" y="2408538"/>
            <a:ext cx="7776680" cy="626209"/>
          </a:xfrm>
          <a:prstGeom prst="roundRect">
            <a:avLst/>
          </a:prstGeom>
          <a:solidFill>
            <a:srgbClr val="993366">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latin typeface="Arial Black" panose="020B0A04020102020204" pitchFamily="34" charset="0"/>
              </a:rPr>
              <a:t>Personnel but professional service</a:t>
            </a:r>
          </a:p>
        </p:txBody>
      </p:sp>
      <p:sp>
        <p:nvSpPr>
          <p:cNvPr id="35" name="Rounded Rectangle 34"/>
          <p:cNvSpPr/>
          <p:nvPr/>
        </p:nvSpPr>
        <p:spPr>
          <a:xfrm flipH="1">
            <a:off x="3089839" y="3267475"/>
            <a:ext cx="7197014" cy="626209"/>
          </a:xfrm>
          <a:prstGeom prst="roundRect">
            <a:avLst/>
          </a:prstGeom>
          <a:solidFill>
            <a:schemeClr val="accent6">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Arial Black" panose="020B0A04020102020204" pitchFamily="34" charset="0"/>
              </a:rPr>
              <a:t> No Job is too small</a:t>
            </a:r>
          </a:p>
        </p:txBody>
      </p:sp>
      <p:sp>
        <p:nvSpPr>
          <p:cNvPr id="36" name="Rounded Rectangle 35"/>
          <p:cNvSpPr/>
          <p:nvPr/>
        </p:nvSpPr>
        <p:spPr>
          <a:xfrm flipH="1">
            <a:off x="3104574" y="4928073"/>
            <a:ext cx="7759049" cy="626209"/>
          </a:xfrm>
          <a:prstGeom prst="roundRect">
            <a:avLst/>
          </a:pr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Arial Black" panose="020B0A04020102020204" pitchFamily="34" charset="0"/>
              </a:rPr>
              <a:t>Bespoke, Innovative, Quality &amp; Low price</a:t>
            </a:r>
          </a:p>
        </p:txBody>
      </p:sp>
      <p:sp>
        <p:nvSpPr>
          <p:cNvPr id="37" name="Rounded Rectangle 36"/>
          <p:cNvSpPr/>
          <p:nvPr/>
        </p:nvSpPr>
        <p:spPr>
          <a:xfrm flipH="1">
            <a:off x="3039473" y="5712853"/>
            <a:ext cx="8527538" cy="626209"/>
          </a:xfrm>
          <a:prstGeom prst="roundRect">
            <a:avLst/>
          </a:prstGeom>
          <a:solidFill>
            <a:srgbClr val="C00000">
              <a:alpha val="5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Arial Black" panose="020B0A04020102020204" pitchFamily="34" charset="0"/>
              </a:rPr>
              <a:t>One stop service, own fleet to provide pick drop service</a:t>
            </a:r>
          </a:p>
        </p:txBody>
      </p:sp>
      <p:sp>
        <p:nvSpPr>
          <p:cNvPr id="21" name="Oval 20"/>
          <p:cNvSpPr/>
          <p:nvPr/>
        </p:nvSpPr>
        <p:spPr>
          <a:xfrm>
            <a:off x="2328514" y="4170441"/>
            <a:ext cx="725196" cy="607772"/>
          </a:xfrm>
          <a:prstGeom prst="ellipse">
            <a:avLst/>
          </a:prstGeom>
          <a:no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flipH="1">
            <a:off x="3073423" y="4137331"/>
            <a:ext cx="7197014" cy="626209"/>
          </a:xfrm>
          <a:prstGeom prst="roundRect">
            <a:avLst/>
          </a:prstGeom>
          <a:solidFill>
            <a:schemeClr val="tx1">
              <a:lumMod val="75000"/>
              <a:lumOff val="2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Arial Black" panose="020B0A04020102020204" pitchFamily="34" charset="0"/>
              </a:rPr>
              <a:t>Skilled force and Machinery to ensure timely delivery</a:t>
            </a:r>
          </a:p>
        </p:txBody>
      </p:sp>
      <p:pic>
        <p:nvPicPr>
          <p:cNvPr id="2" name="Picture 1"/>
          <p:cNvPicPr>
            <a:picLocks noChangeAspect="1"/>
          </p:cNvPicPr>
          <p:nvPr/>
        </p:nvPicPr>
        <p:blipFill>
          <a:blip r:embed="rId8" cstate="print"/>
          <a:stretch>
            <a:fillRect/>
          </a:stretch>
        </p:blipFill>
        <p:spPr>
          <a:xfrm>
            <a:off x="2465833" y="4262400"/>
            <a:ext cx="410194" cy="413992"/>
          </a:xfrm>
          <a:prstGeom prst="rect">
            <a:avLst/>
          </a:prstGeom>
        </p:spPr>
      </p:pic>
      <p:sp>
        <p:nvSpPr>
          <p:cNvPr id="3" name="Rectangle 2"/>
          <p:cNvSpPr/>
          <p:nvPr/>
        </p:nvSpPr>
        <p:spPr>
          <a:xfrm>
            <a:off x="0" y="0"/>
            <a:ext cx="1463040" cy="6858000"/>
          </a:xfrm>
          <a:prstGeom prst="rect">
            <a:avLst/>
          </a:prstGeom>
          <a:blipFill dpi="0" rotWithShape="1">
            <a:blip r:embed="rId9">
              <a:alphaModFix amt="55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0907969"/>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789668" y="679826"/>
            <a:ext cx="4481458" cy="433589"/>
          </a:xfrm>
        </p:spPr>
        <p:txBody>
          <a:bodyPr>
            <a:noAutofit/>
          </a:bodyPr>
          <a:lstStyle/>
          <a:p>
            <a:r>
              <a:rPr lang="en-US" sz="2500" dirty="0">
                <a:solidFill>
                  <a:schemeClr val="accent6">
                    <a:lumMod val="75000"/>
                  </a:schemeClr>
                </a:solidFill>
                <a:latin typeface="Britannic Bold" panose="020B0903060703020204" pitchFamily="34" charset="0"/>
              </a:rPr>
              <a:t>Clients and Suppliers</a:t>
            </a:r>
          </a:p>
        </p:txBody>
      </p:sp>
      <p:sp>
        <p:nvSpPr>
          <p:cNvPr id="5" name="Footer Placeholder 3"/>
          <p:cNvSpPr txBox="1">
            <a:spLocks/>
          </p:cNvSpPr>
          <p:nvPr/>
        </p:nvSpPr>
        <p:spPr>
          <a:xfrm>
            <a:off x="2648987" y="281455"/>
            <a:ext cx="3259439" cy="242267"/>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500" dirty="0">
                <a:solidFill>
                  <a:schemeClr val="accent2">
                    <a:lumMod val="50000"/>
                  </a:schemeClr>
                </a:solidFill>
              </a:rPr>
              <a:t>A Fabrication and Coating Company</a:t>
            </a:r>
          </a:p>
        </p:txBody>
      </p:sp>
      <p:pic>
        <p:nvPicPr>
          <p:cNvPr id="6" name="Picture 5"/>
          <p:cNvPicPr>
            <a:picLocks noChangeAspect="1"/>
          </p:cNvPicPr>
          <p:nvPr/>
        </p:nvPicPr>
        <p:blipFill>
          <a:blip r:embed="rId2"/>
          <a:stretch>
            <a:fillRect/>
          </a:stretch>
        </p:blipFill>
        <p:spPr>
          <a:xfrm>
            <a:off x="1524477" y="8449"/>
            <a:ext cx="1237055" cy="1280160"/>
          </a:xfrm>
          <a:prstGeom prst="rect">
            <a:avLst/>
          </a:prstGeom>
        </p:spPr>
      </p:pic>
      <p:sp>
        <p:nvSpPr>
          <p:cNvPr id="7" name="TextBox 6"/>
          <p:cNvSpPr txBox="1"/>
          <p:nvPr/>
        </p:nvSpPr>
        <p:spPr>
          <a:xfrm>
            <a:off x="1572522" y="1338212"/>
            <a:ext cx="10470956" cy="400110"/>
          </a:xfrm>
          <a:prstGeom prst="rect">
            <a:avLst/>
          </a:prstGeom>
          <a:noFill/>
        </p:spPr>
        <p:txBody>
          <a:bodyPr wrap="square" rtlCol="0">
            <a:spAutoFit/>
          </a:bodyPr>
          <a:lstStyle/>
          <a:p>
            <a:pPr algn="ctr"/>
            <a:r>
              <a:rPr lang="en-US" sz="2000" u="sng" dirty="0">
                <a:solidFill>
                  <a:schemeClr val="accent6">
                    <a:lumMod val="75000"/>
                  </a:schemeClr>
                </a:solidFill>
                <a:latin typeface="Arial Black" panose="020B0A04020102020204" pitchFamily="34" charset="0"/>
              </a:rPr>
              <a:t>Selected Clients</a:t>
            </a:r>
          </a:p>
        </p:txBody>
      </p:sp>
      <p:pic>
        <p:nvPicPr>
          <p:cNvPr id="8" name="Picture 7"/>
          <p:cNvPicPr>
            <a:picLocks noChangeAspect="1"/>
          </p:cNvPicPr>
          <p:nvPr/>
        </p:nvPicPr>
        <p:blipFill>
          <a:blip r:embed="rId3">
            <a:lum bright="6000"/>
          </a:blip>
          <a:stretch>
            <a:fillRect/>
          </a:stretch>
        </p:blipFill>
        <p:spPr>
          <a:xfrm>
            <a:off x="3900719" y="1885430"/>
            <a:ext cx="1686767" cy="879701"/>
          </a:xfrm>
          <a:prstGeom prst="rect">
            <a:avLst/>
          </a:prstGeom>
        </p:spPr>
      </p:pic>
      <p:pic>
        <p:nvPicPr>
          <p:cNvPr id="9" name="Picture 8"/>
          <p:cNvPicPr>
            <a:picLocks noChangeAspect="1"/>
          </p:cNvPicPr>
          <p:nvPr/>
        </p:nvPicPr>
        <p:blipFill>
          <a:blip r:embed="rId4">
            <a:lum contrast="2000"/>
          </a:blip>
          <a:stretch>
            <a:fillRect/>
          </a:stretch>
        </p:blipFill>
        <p:spPr>
          <a:xfrm>
            <a:off x="1682512" y="2117905"/>
            <a:ext cx="1800225" cy="676275"/>
          </a:xfrm>
          <a:prstGeom prst="rect">
            <a:avLst/>
          </a:prstGeom>
        </p:spPr>
      </p:pic>
      <p:pic>
        <p:nvPicPr>
          <p:cNvPr id="11" name="Picture 10"/>
          <p:cNvPicPr>
            <a:picLocks noChangeAspect="1"/>
          </p:cNvPicPr>
          <p:nvPr/>
        </p:nvPicPr>
        <p:blipFill>
          <a:blip r:embed="rId5"/>
          <a:stretch>
            <a:fillRect/>
          </a:stretch>
        </p:blipFill>
        <p:spPr>
          <a:xfrm>
            <a:off x="8640132" y="2063072"/>
            <a:ext cx="1780289" cy="633291"/>
          </a:xfrm>
          <a:prstGeom prst="rect">
            <a:avLst/>
          </a:prstGeom>
        </p:spPr>
      </p:pic>
      <p:pic>
        <p:nvPicPr>
          <p:cNvPr id="12" name="Picture 11"/>
          <p:cNvPicPr>
            <a:picLocks noChangeAspect="1"/>
          </p:cNvPicPr>
          <p:nvPr/>
        </p:nvPicPr>
        <p:blipFill>
          <a:blip r:embed="rId6"/>
          <a:stretch>
            <a:fillRect/>
          </a:stretch>
        </p:blipFill>
        <p:spPr>
          <a:xfrm>
            <a:off x="5486048" y="3060764"/>
            <a:ext cx="1685925" cy="781050"/>
          </a:xfrm>
          <a:prstGeom prst="rect">
            <a:avLst/>
          </a:prstGeom>
        </p:spPr>
      </p:pic>
      <p:pic>
        <p:nvPicPr>
          <p:cNvPr id="13" name="Picture 12"/>
          <p:cNvPicPr>
            <a:picLocks noChangeAspect="1"/>
          </p:cNvPicPr>
          <p:nvPr/>
        </p:nvPicPr>
        <p:blipFill>
          <a:blip r:embed="rId7">
            <a:lum contrast="17000"/>
          </a:blip>
          <a:stretch>
            <a:fillRect/>
          </a:stretch>
        </p:blipFill>
        <p:spPr>
          <a:xfrm>
            <a:off x="6022833" y="1940019"/>
            <a:ext cx="2393709" cy="791141"/>
          </a:xfrm>
          <a:prstGeom prst="rect">
            <a:avLst/>
          </a:prstGeom>
        </p:spPr>
      </p:pic>
      <p:sp>
        <p:nvSpPr>
          <p:cNvPr id="14" name="TextBox 13"/>
          <p:cNvSpPr txBox="1"/>
          <p:nvPr/>
        </p:nvSpPr>
        <p:spPr>
          <a:xfrm>
            <a:off x="1606499" y="4126840"/>
            <a:ext cx="10403003" cy="400110"/>
          </a:xfrm>
          <a:prstGeom prst="rect">
            <a:avLst/>
          </a:prstGeom>
          <a:noFill/>
        </p:spPr>
        <p:txBody>
          <a:bodyPr wrap="square" rtlCol="0">
            <a:spAutoFit/>
          </a:bodyPr>
          <a:lstStyle/>
          <a:p>
            <a:pPr algn="ctr"/>
            <a:r>
              <a:rPr lang="en-US" sz="2000" u="sng" dirty="0">
                <a:solidFill>
                  <a:schemeClr val="accent6">
                    <a:lumMod val="75000"/>
                  </a:schemeClr>
                </a:solidFill>
                <a:latin typeface="Arial Black" panose="020B0A04020102020204" pitchFamily="34" charset="0"/>
              </a:rPr>
              <a:t>Selected Suppliers</a:t>
            </a:r>
          </a:p>
        </p:txBody>
      </p:sp>
      <p:pic>
        <p:nvPicPr>
          <p:cNvPr id="15" name="Picture 14"/>
          <p:cNvPicPr>
            <a:picLocks noChangeAspect="1"/>
          </p:cNvPicPr>
          <p:nvPr/>
        </p:nvPicPr>
        <p:blipFill>
          <a:blip r:embed="rId8"/>
          <a:stretch>
            <a:fillRect/>
          </a:stretch>
        </p:blipFill>
        <p:spPr>
          <a:xfrm>
            <a:off x="1652755" y="3152658"/>
            <a:ext cx="2075592" cy="635158"/>
          </a:xfrm>
          <a:prstGeom prst="rect">
            <a:avLst/>
          </a:prstGeom>
        </p:spPr>
      </p:pic>
      <p:pic>
        <p:nvPicPr>
          <p:cNvPr id="16" name="Picture 15"/>
          <p:cNvPicPr>
            <a:picLocks noChangeAspect="1"/>
          </p:cNvPicPr>
          <p:nvPr/>
        </p:nvPicPr>
        <p:blipFill>
          <a:blip r:embed="rId9"/>
          <a:stretch>
            <a:fillRect/>
          </a:stretch>
        </p:blipFill>
        <p:spPr>
          <a:xfrm>
            <a:off x="1661421" y="4679506"/>
            <a:ext cx="2066925" cy="676275"/>
          </a:xfrm>
          <a:prstGeom prst="rect">
            <a:avLst/>
          </a:prstGeom>
        </p:spPr>
      </p:pic>
      <p:pic>
        <p:nvPicPr>
          <p:cNvPr id="17" name="Picture 16"/>
          <p:cNvPicPr>
            <a:picLocks noChangeAspect="1"/>
          </p:cNvPicPr>
          <p:nvPr/>
        </p:nvPicPr>
        <p:blipFill>
          <a:blip r:embed="rId10"/>
          <a:stretch>
            <a:fillRect/>
          </a:stretch>
        </p:blipFill>
        <p:spPr>
          <a:xfrm>
            <a:off x="3900719" y="4677970"/>
            <a:ext cx="2988902" cy="677811"/>
          </a:xfrm>
          <a:prstGeom prst="rect">
            <a:avLst/>
          </a:prstGeom>
        </p:spPr>
      </p:pic>
      <p:pic>
        <p:nvPicPr>
          <p:cNvPr id="18" name="Picture 17"/>
          <p:cNvPicPr>
            <a:picLocks noChangeAspect="1"/>
          </p:cNvPicPr>
          <p:nvPr/>
        </p:nvPicPr>
        <p:blipFill>
          <a:blip r:embed="rId11">
            <a:lum contrast="42000"/>
          </a:blip>
          <a:stretch>
            <a:fillRect/>
          </a:stretch>
        </p:blipFill>
        <p:spPr>
          <a:xfrm>
            <a:off x="1652754" y="5620878"/>
            <a:ext cx="1551490" cy="899315"/>
          </a:xfrm>
          <a:prstGeom prst="rect">
            <a:avLst/>
          </a:prstGeom>
        </p:spPr>
      </p:pic>
      <p:pic>
        <p:nvPicPr>
          <p:cNvPr id="19" name="Picture 18"/>
          <p:cNvPicPr>
            <a:picLocks noChangeAspect="1"/>
          </p:cNvPicPr>
          <p:nvPr/>
        </p:nvPicPr>
        <p:blipFill>
          <a:blip r:embed="rId12">
            <a:lum contrast="46000"/>
          </a:blip>
          <a:stretch>
            <a:fillRect/>
          </a:stretch>
        </p:blipFill>
        <p:spPr>
          <a:xfrm>
            <a:off x="9474351" y="4659418"/>
            <a:ext cx="1291293" cy="645647"/>
          </a:xfrm>
          <a:prstGeom prst="rect">
            <a:avLst/>
          </a:prstGeom>
        </p:spPr>
      </p:pic>
      <p:sp>
        <p:nvSpPr>
          <p:cNvPr id="2" name="Rectangle 1"/>
          <p:cNvSpPr/>
          <p:nvPr/>
        </p:nvSpPr>
        <p:spPr>
          <a:xfrm>
            <a:off x="0" y="0"/>
            <a:ext cx="1463040" cy="6872068"/>
          </a:xfrm>
          <a:prstGeom prst="rect">
            <a:avLst/>
          </a:prstGeom>
          <a:blipFill>
            <a:blip r:embed="rId13">
              <a:alphaModFix amt="55000"/>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14">
            <a:lum contrast="42000"/>
          </a:blip>
          <a:stretch>
            <a:fillRect/>
          </a:stretch>
        </p:blipFill>
        <p:spPr>
          <a:xfrm>
            <a:off x="3728346" y="2912240"/>
            <a:ext cx="1676400" cy="1009650"/>
          </a:xfrm>
          <a:prstGeom prst="rect">
            <a:avLst/>
          </a:prstGeom>
        </p:spPr>
      </p:pic>
      <p:pic>
        <p:nvPicPr>
          <p:cNvPr id="10" name="Picture 9"/>
          <p:cNvPicPr>
            <a:picLocks noChangeAspect="1"/>
          </p:cNvPicPr>
          <p:nvPr/>
        </p:nvPicPr>
        <p:blipFill>
          <a:blip r:embed="rId15"/>
          <a:stretch>
            <a:fillRect/>
          </a:stretch>
        </p:blipFill>
        <p:spPr>
          <a:xfrm>
            <a:off x="7134595" y="4608907"/>
            <a:ext cx="1920786" cy="755181"/>
          </a:xfrm>
          <a:prstGeom prst="rect">
            <a:avLst/>
          </a:prstGeom>
        </p:spPr>
      </p:pic>
      <p:pic>
        <p:nvPicPr>
          <p:cNvPr id="20" name="Picture 19"/>
          <p:cNvPicPr>
            <a:picLocks noChangeAspect="1"/>
          </p:cNvPicPr>
          <p:nvPr/>
        </p:nvPicPr>
        <p:blipFill>
          <a:blip r:embed="rId16">
            <a:lum contrast="31000"/>
          </a:blip>
          <a:stretch>
            <a:fillRect/>
          </a:stretch>
        </p:blipFill>
        <p:spPr>
          <a:xfrm>
            <a:off x="7253275" y="3021113"/>
            <a:ext cx="1597916" cy="837742"/>
          </a:xfrm>
          <a:prstGeom prst="rect">
            <a:avLst/>
          </a:prstGeom>
        </p:spPr>
      </p:pic>
      <p:pic>
        <p:nvPicPr>
          <p:cNvPr id="21" name="Picture 20"/>
          <p:cNvPicPr/>
          <p:nvPr/>
        </p:nvPicPr>
        <p:blipFill>
          <a:blip r:embed="rId17">
            <a:extLst>
              <a:ext uri="{28A0092B-C50C-407E-A947-70E740481C1C}">
                <a14:useLocalDpi xmlns:a14="http://schemas.microsoft.com/office/drawing/2010/main" val="0"/>
              </a:ext>
            </a:extLst>
          </a:blip>
          <a:stretch>
            <a:fillRect/>
          </a:stretch>
        </p:blipFill>
        <p:spPr>
          <a:xfrm>
            <a:off x="10937066" y="1870706"/>
            <a:ext cx="1060279" cy="820700"/>
          </a:xfrm>
          <a:prstGeom prst="rect">
            <a:avLst/>
          </a:prstGeom>
        </p:spPr>
      </p:pic>
      <p:pic>
        <p:nvPicPr>
          <p:cNvPr id="1026" name="Picture 2" descr="About Us | Al Rawabi">
            <a:extLst>
              <a:ext uri="{FF2B5EF4-FFF2-40B4-BE49-F238E27FC236}">
                <a16:creationId xmlns:a16="http://schemas.microsoft.com/office/drawing/2014/main" id="{EF357AAE-7FCE-B8E5-4FFC-5569B23E4DFF}"/>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063645" y="3007164"/>
            <a:ext cx="1356776" cy="8882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ighest Quality at Cheapest Prices in Dubai |VIVA Supermarket">
            <a:extLst>
              <a:ext uri="{FF2B5EF4-FFF2-40B4-BE49-F238E27FC236}">
                <a16:creationId xmlns:a16="http://schemas.microsoft.com/office/drawing/2014/main" id="{5C3F18F0-EBCD-2628-6FAD-1B8F467E87C8}"/>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699720" y="2896356"/>
            <a:ext cx="1056888" cy="1056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772296"/>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761086" y="707962"/>
            <a:ext cx="4481458" cy="433589"/>
          </a:xfrm>
        </p:spPr>
        <p:txBody>
          <a:bodyPr>
            <a:noAutofit/>
          </a:bodyPr>
          <a:lstStyle/>
          <a:p>
            <a:r>
              <a:rPr lang="en-US" sz="2500" dirty="0">
                <a:solidFill>
                  <a:schemeClr val="accent6">
                    <a:lumMod val="75000"/>
                  </a:schemeClr>
                </a:solidFill>
                <a:latin typeface="Britannic Bold" panose="020B0903060703020204" pitchFamily="34" charset="0"/>
              </a:rPr>
              <a:t>SELECTED PROJECTS</a:t>
            </a:r>
          </a:p>
        </p:txBody>
      </p:sp>
      <p:sp>
        <p:nvSpPr>
          <p:cNvPr id="5" name="Footer Placeholder 3"/>
          <p:cNvSpPr txBox="1">
            <a:spLocks/>
          </p:cNvSpPr>
          <p:nvPr/>
        </p:nvSpPr>
        <p:spPr>
          <a:xfrm>
            <a:off x="2634473" y="281455"/>
            <a:ext cx="3259439" cy="242267"/>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500" dirty="0">
                <a:solidFill>
                  <a:schemeClr val="accent2">
                    <a:lumMod val="50000"/>
                  </a:schemeClr>
                </a:solidFill>
              </a:rPr>
              <a:t>A Fabrication and Coating Company</a:t>
            </a:r>
          </a:p>
        </p:txBody>
      </p:sp>
      <p:pic>
        <p:nvPicPr>
          <p:cNvPr id="6" name="Picture 5"/>
          <p:cNvPicPr>
            <a:picLocks noChangeAspect="1"/>
          </p:cNvPicPr>
          <p:nvPr/>
        </p:nvPicPr>
        <p:blipFill>
          <a:blip r:embed="rId2"/>
          <a:stretch>
            <a:fillRect/>
          </a:stretch>
        </p:blipFill>
        <p:spPr>
          <a:xfrm>
            <a:off x="1524031" y="36585"/>
            <a:ext cx="1237055" cy="1280160"/>
          </a:xfrm>
          <a:prstGeom prst="rect">
            <a:avLst/>
          </a:prstGeom>
        </p:spPr>
      </p:pic>
      <p:sp>
        <p:nvSpPr>
          <p:cNvPr id="7" name="Rectangle 6"/>
          <p:cNvSpPr/>
          <p:nvPr/>
        </p:nvSpPr>
        <p:spPr>
          <a:xfrm>
            <a:off x="0" y="-204567"/>
            <a:ext cx="1463040" cy="688613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Object 13"/>
          <p:cNvGraphicFramePr>
            <a:graphicFrameLocks noChangeAspect="1"/>
          </p:cNvGraphicFramePr>
          <p:nvPr>
            <p:extLst>
              <p:ext uri="{D42A27DB-BD31-4B8C-83A1-F6EECF244321}">
                <p14:modId xmlns:p14="http://schemas.microsoft.com/office/powerpoint/2010/main" val="2103697640"/>
              </p:ext>
            </p:extLst>
          </p:nvPr>
        </p:nvGraphicFramePr>
        <p:xfrm>
          <a:off x="1792287" y="1392238"/>
          <a:ext cx="9513887" cy="5289332"/>
        </p:xfrm>
        <a:graphic>
          <a:graphicData uri="http://schemas.openxmlformats.org/presentationml/2006/ole">
            <mc:AlternateContent xmlns:mc="http://schemas.openxmlformats.org/markup-compatibility/2006">
              <mc:Choice xmlns:v="urn:schemas-microsoft-com:vml" Requires="v">
                <p:oleObj name="Document" r:id="rId4" imgW="6854825" imgH="5466506" progId="Word.Document.12">
                  <p:embed/>
                </p:oleObj>
              </mc:Choice>
              <mc:Fallback>
                <p:oleObj name="Document" r:id="rId4" imgW="6854825" imgH="5466506" progId="Word.Document.12">
                  <p:embed/>
                  <p:pic>
                    <p:nvPicPr>
                      <p:cNvPr id="14"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2287" y="1392238"/>
                        <a:ext cx="9513887" cy="52893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182432808"/>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admin\Downloads\WhatsApp Image 2021-02-23 at 9.13.32 AM (1).jpe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5636" y="1428807"/>
            <a:ext cx="3297743" cy="2303833"/>
          </a:xfrm>
          <a:prstGeom prst="rect">
            <a:avLst/>
          </a:prstGeom>
          <a:noFill/>
          <a:ln>
            <a:solidFill>
              <a:schemeClr val="bg1">
                <a:lumMod val="50000"/>
              </a:schemeClr>
            </a:solidFill>
          </a:ln>
        </p:spPr>
      </p:pic>
      <p:sp>
        <p:nvSpPr>
          <p:cNvPr id="6" name="Title 1"/>
          <p:cNvSpPr>
            <a:spLocks noGrp="1"/>
          </p:cNvSpPr>
          <p:nvPr>
            <p:ph type="title"/>
          </p:nvPr>
        </p:nvSpPr>
        <p:spPr>
          <a:xfrm>
            <a:off x="2761085" y="669325"/>
            <a:ext cx="6340712" cy="433589"/>
          </a:xfrm>
        </p:spPr>
        <p:txBody>
          <a:bodyPr>
            <a:noAutofit/>
          </a:bodyPr>
          <a:lstStyle/>
          <a:p>
            <a:r>
              <a:rPr lang="en-US" sz="2500" dirty="0">
                <a:solidFill>
                  <a:schemeClr val="accent6">
                    <a:lumMod val="75000"/>
                  </a:schemeClr>
                </a:solidFill>
                <a:latin typeface="Britannic Bold" panose="020B0903060703020204" pitchFamily="34" charset="0"/>
              </a:rPr>
              <a:t>MAJOR PROJECTS IN PICTURES</a:t>
            </a:r>
          </a:p>
        </p:txBody>
      </p:sp>
      <p:sp>
        <p:nvSpPr>
          <p:cNvPr id="7" name="Footer Placeholder 3"/>
          <p:cNvSpPr txBox="1">
            <a:spLocks/>
          </p:cNvSpPr>
          <p:nvPr/>
        </p:nvSpPr>
        <p:spPr>
          <a:xfrm>
            <a:off x="2634473" y="281455"/>
            <a:ext cx="3259439" cy="242267"/>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500" dirty="0">
                <a:solidFill>
                  <a:schemeClr val="accent2">
                    <a:lumMod val="50000"/>
                  </a:schemeClr>
                </a:solidFill>
              </a:rPr>
              <a:t>A Fabrication and Coating Company</a:t>
            </a:r>
          </a:p>
        </p:txBody>
      </p:sp>
      <p:pic>
        <p:nvPicPr>
          <p:cNvPr id="8" name="Picture 7"/>
          <p:cNvPicPr>
            <a:picLocks noChangeAspect="1"/>
          </p:cNvPicPr>
          <p:nvPr/>
        </p:nvPicPr>
        <p:blipFill>
          <a:blip r:embed="rId3"/>
          <a:stretch>
            <a:fillRect/>
          </a:stretch>
        </p:blipFill>
        <p:spPr>
          <a:xfrm>
            <a:off x="1524031" y="36585"/>
            <a:ext cx="1237055" cy="1280160"/>
          </a:xfrm>
          <a:prstGeom prst="rect">
            <a:avLst/>
          </a:prstGeom>
        </p:spPr>
      </p:pic>
      <p:sp>
        <p:nvSpPr>
          <p:cNvPr id="9" name="TextBox 8"/>
          <p:cNvSpPr txBox="1"/>
          <p:nvPr/>
        </p:nvSpPr>
        <p:spPr>
          <a:xfrm>
            <a:off x="2069399" y="3732640"/>
            <a:ext cx="2585484" cy="292388"/>
          </a:xfrm>
          <a:prstGeom prst="rect">
            <a:avLst/>
          </a:prstGeom>
          <a:noFill/>
        </p:spPr>
        <p:txBody>
          <a:bodyPr wrap="square" rtlCol="0">
            <a:spAutoFit/>
          </a:bodyPr>
          <a:lstStyle/>
          <a:p>
            <a:pPr algn="ctr"/>
            <a:r>
              <a:rPr lang="en-US" sz="1300" dirty="0">
                <a:latin typeface="Arial Narrow" panose="020B0606020202030204" pitchFamily="34" charset="0"/>
              </a:rPr>
              <a:t>SS Handrails - Ghubaiba Bus Station</a:t>
            </a:r>
          </a:p>
        </p:txBody>
      </p:sp>
      <p:pic>
        <p:nvPicPr>
          <p:cNvPr id="10" name="Picture 9" descr="C:\Users\admin\Downloads\WhatsApp Image 2021-02-23 at 9.13.35 AM.jpe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76837" y="1428806"/>
            <a:ext cx="3221054" cy="2321929"/>
          </a:xfrm>
          <a:prstGeom prst="rect">
            <a:avLst/>
          </a:prstGeom>
          <a:noFill/>
          <a:ln>
            <a:solidFill>
              <a:schemeClr val="bg1">
                <a:lumMod val="50000"/>
              </a:schemeClr>
            </a:solidFill>
          </a:ln>
        </p:spPr>
      </p:pic>
      <p:sp>
        <p:nvSpPr>
          <p:cNvPr id="11" name="TextBox 10"/>
          <p:cNvSpPr txBox="1"/>
          <p:nvPr/>
        </p:nvSpPr>
        <p:spPr>
          <a:xfrm>
            <a:off x="5467952" y="3749728"/>
            <a:ext cx="2500236" cy="292388"/>
          </a:xfrm>
          <a:prstGeom prst="rect">
            <a:avLst/>
          </a:prstGeom>
          <a:noFill/>
        </p:spPr>
        <p:txBody>
          <a:bodyPr wrap="square" rtlCol="0">
            <a:spAutoFit/>
          </a:bodyPr>
          <a:lstStyle/>
          <a:p>
            <a:pPr algn="ctr"/>
            <a:r>
              <a:rPr lang="en-US" sz="1300" dirty="0">
                <a:latin typeface="Arial Narrow" panose="020B0606020202030204" pitchFamily="34" charset="0"/>
              </a:rPr>
              <a:t>Handrails - Safina Tower</a:t>
            </a: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03683" y="4042119"/>
            <a:ext cx="3329696" cy="2494671"/>
          </a:xfrm>
          <a:prstGeom prst="rect">
            <a:avLst/>
          </a:prstGeom>
          <a:ln>
            <a:solidFill>
              <a:schemeClr val="bg1">
                <a:lumMod val="50000"/>
              </a:schemeClr>
            </a:solidFill>
          </a:ln>
        </p:spPr>
      </p:pic>
      <p:sp>
        <p:nvSpPr>
          <p:cNvPr id="14" name="TextBox 13"/>
          <p:cNvSpPr txBox="1"/>
          <p:nvPr/>
        </p:nvSpPr>
        <p:spPr>
          <a:xfrm>
            <a:off x="1902922" y="6555549"/>
            <a:ext cx="2585484" cy="292388"/>
          </a:xfrm>
          <a:prstGeom prst="rect">
            <a:avLst/>
          </a:prstGeom>
          <a:noFill/>
        </p:spPr>
        <p:txBody>
          <a:bodyPr wrap="square" rtlCol="0">
            <a:spAutoFit/>
          </a:bodyPr>
          <a:lstStyle/>
          <a:p>
            <a:pPr algn="ctr"/>
            <a:r>
              <a:rPr lang="en-US" sz="1300" dirty="0">
                <a:latin typeface="Arial Narrow" panose="020B0606020202030204" pitchFamily="34" charset="0"/>
              </a:rPr>
              <a:t>Pergolas - Jumeirah Villa</a:t>
            </a:r>
          </a:p>
        </p:txBody>
      </p:sp>
      <p:sp>
        <p:nvSpPr>
          <p:cNvPr id="17" name="Rectangle 16"/>
          <p:cNvSpPr/>
          <p:nvPr/>
        </p:nvSpPr>
        <p:spPr>
          <a:xfrm>
            <a:off x="0" y="-14067"/>
            <a:ext cx="1463040" cy="688613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C:\Users\admin\Downloads\1O4A7774_1800x1200.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76837" y="4042119"/>
            <a:ext cx="3221054" cy="2514435"/>
          </a:xfrm>
          <a:prstGeom prst="rect">
            <a:avLst/>
          </a:prstGeom>
          <a:noFill/>
          <a:ln>
            <a:solidFill>
              <a:schemeClr val="bg1">
                <a:lumMod val="50000"/>
              </a:schemeClr>
            </a:solidFill>
          </a:ln>
        </p:spPr>
      </p:pic>
      <p:sp>
        <p:nvSpPr>
          <p:cNvPr id="19" name="TextBox 18"/>
          <p:cNvSpPr txBox="1"/>
          <p:nvPr/>
        </p:nvSpPr>
        <p:spPr>
          <a:xfrm>
            <a:off x="5474594" y="6555549"/>
            <a:ext cx="2585484" cy="292388"/>
          </a:xfrm>
          <a:prstGeom prst="rect">
            <a:avLst/>
          </a:prstGeom>
          <a:noFill/>
        </p:spPr>
        <p:txBody>
          <a:bodyPr wrap="square" rtlCol="0">
            <a:spAutoFit/>
          </a:bodyPr>
          <a:lstStyle/>
          <a:p>
            <a:pPr algn="ctr"/>
            <a:r>
              <a:rPr lang="en-US" sz="1300" dirty="0">
                <a:latin typeface="Arial Narrow" panose="020B0606020202030204" pitchFamily="34" charset="0"/>
              </a:rPr>
              <a:t>Wood Finish Coating –Pointe Dubai</a:t>
            </a:r>
          </a:p>
        </p:txBody>
      </p:sp>
      <p:pic>
        <p:nvPicPr>
          <p:cNvPr id="2" name="Picture 1"/>
          <p:cNvPicPr>
            <a:picLocks noChangeAspect="1"/>
          </p:cNvPicPr>
          <p:nvPr/>
        </p:nvPicPr>
        <p:blipFill>
          <a:blip r:embed="rId8" cstate="print">
            <a:extLst>
              <a:ext uri="{BEBA8EAE-BF5A-486C-A8C5-ECC9F3942E4B}">
                <a14:imgProps xmlns:a14="http://schemas.microsoft.com/office/drawing/2010/main">
                  <a14:imgLayer r:embed="rId9">
                    <a14:imgEffect>
                      <a14:sharpenSoften amount="20000"/>
                    </a14:imgEffect>
                    <a14:imgEffect>
                      <a14:brightnessContrast bright="20000" contrast="10000"/>
                    </a14:imgEffect>
                  </a14:imgLayer>
                </a14:imgProps>
              </a:ext>
              <a:ext uri="{28A0092B-C50C-407E-A947-70E740481C1C}">
                <a14:useLocalDpi xmlns:a14="http://schemas.microsoft.com/office/drawing/2010/main" val="0"/>
              </a:ext>
            </a:extLst>
          </a:blip>
          <a:stretch>
            <a:fillRect/>
          </a:stretch>
        </p:blipFill>
        <p:spPr>
          <a:xfrm>
            <a:off x="8502761" y="1428806"/>
            <a:ext cx="3511800" cy="5107984"/>
          </a:xfrm>
          <a:prstGeom prst="rect">
            <a:avLst/>
          </a:prstGeom>
          <a:ln>
            <a:solidFill>
              <a:schemeClr val="bg1">
                <a:lumMod val="50000"/>
              </a:schemeClr>
            </a:solidFill>
          </a:ln>
        </p:spPr>
      </p:pic>
    </p:spTree>
    <p:extLst>
      <p:ext uri="{BB962C8B-B14F-4D97-AF65-F5344CB8AC3E}">
        <p14:creationId xmlns:p14="http://schemas.microsoft.com/office/powerpoint/2010/main" val="4167398984"/>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761084" y="656446"/>
            <a:ext cx="9224589" cy="433589"/>
          </a:xfrm>
        </p:spPr>
        <p:txBody>
          <a:bodyPr>
            <a:noAutofit/>
          </a:bodyPr>
          <a:lstStyle/>
          <a:p>
            <a:r>
              <a:rPr lang="en-US" sz="2500" dirty="0">
                <a:solidFill>
                  <a:schemeClr val="accent6">
                    <a:lumMod val="75000"/>
                  </a:schemeClr>
                </a:solidFill>
                <a:latin typeface="Britannic Bold" panose="020B0903060703020204" pitchFamily="34" charset="0"/>
              </a:rPr>
              <a:t>MAJOR PROJECTS IN PICTURES (KOREA PAVILLION EXPO-2020</a:t>
            </a:r>
          </a:p>
        </p:txBody>
      </p:sp>
      <p:sp>
        <p:nvSpPr>
          <p:cNvPr id="7" name="Footer Placeholder 3"/>
          <p:cNvSpPr txBox="1">
            <a:spLocks/>
          </p:cNvSpPr>
          <p:nvPr/>
        </p:nvSpPr>
        <p:spPr>
          <a:xfrm>
            <a:off x="2634473" y="281455"/>
            <a:ext cx="3259439" cy="242267"/>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500" dirty="0">
                <a:solidFill>
                  <a:schemeClr val="accent2">
                    <a:lumMod val="50000"/>
                  </a:schemeClr>
                </a:solidFill>
              </a:rPr>
              <a:t>A Fabrication and Coating Company</a:t>
            </a:r>
          </a:p>
        </p:txBody>
      </p:sp>
      <p:pic>
        <p:nvPicPr>
          <p:cNvPr id="8" name="Picture 7"/>
          <p:cNvPicPr>
            <a:picLocks noChangeAspect="1"/>
          </p:cNvPicPr>
          <p:nvPr/>
        </p:nvPicPr>
        <p:blipFill>
          <a:blip r:embed="rId2"/>
          <a:stretch>
            <a:fillRect/>
          </a:stretch>
        </p:blipFill>
        <p:spPr>
          <a:xfrm>
            <a:off x="1524031" y="36585"/>
            <a:ext cx="1237055" cy="1280160"/>
          </a:xfrm>
          <a:prstGeom prst="rect">
            <a:avLst/>
          </a:prstGeom>
        </p:spPr>
      </p:pic>
      <p:sp>
        <p:nvSpPr>
          <p:cNvPr id="17" name="Rectangle 16"/>
          <p:cNvSpPr/>
          <p:nvPr/>
        </p:nvSpPr>
        <p:spPr>
          <a:xfrm>
            <a:off x="0" y="-14067"/>
            <a:ext cx="1463040" cy="688613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C:\Users\admin\Downloads\WhatsApp Image 2021-02-23 at 3.30.21 PM.jpe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31" y="1407266"/>
            <a:ext cx="3340115" cy="2518028"/>
          </a:xfrm>
          <a:prstGeom prst="rect">
            <a:avLst/>
          </a:prstGeom>
          <a:noFill/>
          <a:ln>
            <a:solidFill>
              <a:schemeClr val="bg1">
                <a:lumMod val="50000"/>
              </a:schemeClr>
            </a:solidFill>
          </a:ln>
        </p:spPr>
      </p:pic>
      <p:pic>
        <p:nvPicPr>
          <p:cNvPr id="20" name="Picture 19" descr="C:\Users\admin\Downloads\WhatsApp Image 2021-02-23 at 3.30.22 PM.jpeg"/>
          <p:cNvPicPr/>
          <p:nvPr/>
        </p:nvPicPr>
        <p:blipFill>
          <a:blip r:embed="rId5" cstate="print">
            <a:lum bright="1000" contrast="20000"/>
            <a:extLst>
              <a:ext uri="{28A0092B-C50C-407E-A947-70E740481C1C}">
                <a14:useLocalDpi xmlns:a14="http://schemas.microsoft.com/office/drawing/2010/main" val="0"/>
              </a:ext>
            </a:extLst>
          </a:blip>
          <a:srcRect/>
          <a:stretch>
            <a:fillRect/>
          </a:stretch>
        </p:blipFill>
        <p:spPr bwMode="auto">
          <a:xfrm>
            <a:off x="1565390" y="4023770"/>
            <a:ext cx="3298757" cy="2687742"/>
          </a:xfrm>
          <a:prstGeom prst="rect">
            <a:avLst/>
          </a:prstGeom>
          <a:noFill/>
          <a:ln>
            <a:solidFill>
              <a:schemeClr val="bg1">
                <a:lumMod val="50000"/>
              </a:schemeClr>
            </a:solidFill>
          </a:ln>
        </p:spPr>
      </p:pic>
      <p:pic>
        <p:nvPicPr>
          <p:cNvPr id="21" name="Picture 20" descr="C:\Users\admin\Downloads\WhatsApp Image 2021-02-23 at 3.30.24 PM.jpe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75102" y="3967498"/>
            <a:ext cx="3267040" cy="2744014"/>
          </a:xfrm>
          <a:prstGeom prst="rect">
            <a:avLst/>
          </a:prstGeom>
          <a:noFill/>
          <a:ln>
            <a:solidFill>
              <a:schemeClr val="bg1">
                <a:lumMod val="50000"/>
              </a:schemeClr>
            </a:solidFill>
          </a:ln>
        </p:spPr>
      </p:pic>
      <p:pic>
        <p:nvPicPr>
          <p:cNvPr id="2" name="Picture 1"/>
          <p:cNvPicPr>
            <a:picLocks noChangeAspect="1"/>
          </p:cNvPicPr>
          <p:nvPr/>
        </p:nvPicPr>
        <p:blipFill rotWithShape="1">
          <a:blip r:embed="rId7" cstate="print">
            <a:extLst>
              <a:ext uri="{28A0092B-C50C-407E-A947-70E740481C1C}">
                <a14:useLocalDpi xmlns:a14="http://schemas.microsoft.com/office/drawing/2010/main" val="0"/>
              </a:ext>
            </a:extLst>
          </a:blip>
          <a:srcRect b="34093"/>
          <a:stretch/>
        </p:blipFill>
        <p:spPr>
          <a:xfrm>
            <a:off x="5075102" y="1429290"/>
            <a:ext cx="3267040" cy="2354922"/>
          </a:xfrm>
          <a:prstGeom prst="rect">
            <a:avLst/>
          </a:prstGeom>
          <a:ln>
            <a:solidFill>
              <a:schemeClr val="bg1">
                <a:lumMod val="50000"/>
              </a:schemeClr>
            </a:solidFill>
          </a:ln>
        </p:spPr>
      </p:pic>
      <p:pic>
        <p:nvPicPr>
          <p:cNvPr id="3" name="Picture 2"/>
          <p:cNvPicPr>
            <a:picLocks noChangeAspect="1"/>
          </p:cNvPicPr>
          <p:nvPr/>
        </p:nvPicPr>
        <p:blipFill>
          <a:blip r:embed="rId8" cstate="print">
            <a:lum bright="10000"/>
            <a:extLst>
              <a:ext uri="{28A0092B-C50C-407E-A947-70E740481C1C}">
                <a14:useLocalDpi xmlns:a14="http://schemas.microsoft.com/office/drawing/2010/main" val="0"/>
              </a:ext>
            </a:extLst>
          </a:blip>
          <a:stretch>
            <a:fillRect/>
          </a:stretch>
        </p:blipFill>
        <p:spPr>
          <a:xfrm>
            <a:off x="8553097" y="1407266"/>
            <a:ext cx="3460156" cy="3460156"/>
          </a:xfrm>
          <a:prstGeom prst="rect">
            <a:avLst/>
          </a:prstGeom>
          <a:ln>
            <a:solidFill>
              <a:schemeClr val="bg1">
                <a:lumMod val="50000"/>
              </a:schemeClr>
            </a:solidFill>
          </a:ln>
        </p:spPr>
      </p:pic>
      <p:sp>
        <p:nvSpPr>
          <p:cNvPr id="5" name="TextBox 4"/>
          <p:cNvSpPr txBox="1"/>
          <p:nvPr/>
        </p:nvSpPr>
        <p:spPr>
          <a:xfrm>
            <a:off x="8553097" y="5106572"/>
            <a:ext cx="3460156" cy="1477328"/>
          </a:xfrm>
          <a:prstGeom prst="rect">
            <a:avLst/>
          </a:prstGeom>
          <a:noFill/>
        </p:spPr>
        <p:txBody>
          <a:bodyPr wrap="square" rtlCol="0">
            <a:spAutoFit/>
          </a:bodyPr>
          <a:lstStyle/>
          <a:p>
            <a:pPr algn="just"/>
            <a:r>
              <a:rPr lang="en-US" dirty="0">
                <a:latin typeface="Ebrima" panose="02000000000000000000" pitchFamily="2" charset="0"/>
                <a:ea typeface="Ebrima" panose="02000000000000000000" pitchFamily="2" charset="0"/>
                <a:cs typeface="Ebrima" panose="02000000000000000000" pitchFamily="2" charset="0"/>
              </a:rPr>
              <a:t>Fabrication and supply of GI Handrail with Mesh for Staircase and ramp areas, SS cladding for elevator, Fabrication and supply of Aluminium flash etc.</a:t>
            </a:r>
          </a:p>
        </p:txBody>
      </p:sp>
    </p:spTree>
    <p:extLst>
      <p:ext uri="{BB962C8B-B14F-4D97-AF65-F5344CB8AC3E}">
        <p14:creationId xmlns:p14="http://schemas.microsoft.com/office/powerpoint/2010/main" val="1653383314"/>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761084" y="656446"/>
            <a:ext cx="9224589" cy="433589"/>
          </a:xfrm>
        </p:spPr>
        <p:txBody>
          <a:bodyPr>
            <a:noAutofit/>
          </a:bodyPr>
          <a:lstStyle/>
          <a:p>
            <a:r>
              <a:rPr lang="en-US" sz="2500" dirty="0">
                <a:solidFill>
                  <a:schemeClr val="accent6">
                    <a:lumMod val="75000"/>
                  </a:schemeClr>
                </a:solidFill>
                <a:latin typeface="Britannic Bold" panose="020B0903060703020204" pitchFamily="34" charset="0"/>
              </a:rPr>
              <a:t>PROJECTS IN PICTURES</a:t>
            </a:r>
          </a:p>
        </p:txBody>
      </p:sp>
      <p:sp>
        <p:nvSpPr>
          <p:cNvPr id="7" name="Footer Placeholder 3"/>
          <p:cNvSpPr txBox="1">
            <a:spLocks/>
          </p:cNvSpPr>
          <p:nvPr/>
        </p:nvSpPr>
        <p:spPr>
          <a:xfrm>
            <a:off x="2634473" y="281455"/>
            <a:ext cx="3259439" cy="242267"/>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500" dirty="0">
                <a:solidFill>
                  <a:schemeClr val="accent2">
                    <a:lumMod val="50000"/>
                  </a:schemeClr>
                </a:solidFill>
              </a:rPr>
              <a:t>A Fabrication and Coating Company</a:t>
            </a:r>
          </a:p>
        </p:txBody>
      </p:sp>
      <p:pic>
        <p:nvPicPr>
          <p:cNvPr id="8" name="Picture 7"/>
          <p:cNvPicPr>
            <a:picLocks noChangeAspect="1"/>
          </p:cNvPicPr>
          <p:nvPr/>
        </p:nvPicPr>
        <p:blipFill>
          <a:blip r:embed="rId2"/>
          <a:stretch>
            <a:fillRect/>
          </a:stretch>
        </p:blipFill>
        <p:spPr>
          <a:xfrm>
            <a:off x="1524031" y="36585"/>
            <a:ext cx="1237055" cy="1280160"/>
          </a:xfrm>
          <a:prstGeom prst="rect">
            <a:avLst/>
          </a:prstGeom>
        </p:spPr>
      </p:pic>
      <p:sp>
        <p:nvSpPr>
          <p:cNvPr id="17" name="Rectangle 16"/>
          <p:cNvSpPr/>
          <p:nvPr/>
        </p:nvSpPr>
        <p:spPr>
          <a:xfrm>
            <a:off x="0" y="-14067"/>
            <a:ext cx="1463040" cy="688613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DD5A1C2-D287-E13A-4A72-C2DD9B14017E}"/>
              </a:ext>
            </a:extLst>
          </p:cNvPr>
          <p:cNvSpPr txBox="1"/>
          <p:nvPr/>
        </p:nvSpPr>
        <p:spPr>
          <a:xfrm>
            <a:off x="7901325" y="5539984"/>
            <a:ext cx="4084347" cy="1200329"/>
          </a:xfrm>
          <a:prstGeom prst="rect">
            <a:avLst/>
          </a:prstGeom>
          <a:noFill/>
        </p:spPr>
        <p:txBody>
          <a:bodyPr wrap="square" rtlCol="0">
            <a:spAutoFit/>
          </a:bodyPr>
          <a:lstStyle/>
          <a:p>
            <a:pPr algn="just"/>
            <a:r>
              <a:rPr lang="en-US" dirty="0"/>
              <a:t>Design, supply, and supervision of installation of ALUMINIUM PROFILE FOR LIGHT FIXTURE at 1075-EREC BUILDING, Muhaisnah For Airolink Contracting</a:t>
            </a:r>
          </a:p>
        </p:txBody>
      </p:sp>
      <p:sp>
        <p:nvSpPr>
          <p:cNvPr id="5" name="TextBox 4">
            <a:extLst>
              <a:ext uri="{FF2B5EF4-FFF2-40B4-BE49-F238E27FC236}">
                <a16:creationId xmlns:a16="http://schemas.microsoft.com/office/drawing/2014/main" id="{F4F44293-821B-9C6A-4CD4-41D7637C20DC}"/>
              </a:ext>
            </a:extLst>
          </p:cNvPr>
          <p:cNvSpPr txBox="1"/>
          <p:nvPr/>
        </p:nvSpPr>
        <p:spPr>
          <a:xfrm>
            <a:off x="1822446" y="5429814"/>
            <a:ext cx="5778347" cy="923330"/>
          </a:xfrm>
          <a:prstGeom prst="rect">
            <a:avLst/>
          </a:prstGeom>
          <a:noFill/>
        </p:spPr>
        <p:txBody>
          <a:bodyPr wrap="square" rtlCol="0">
            <a:spAutoFit/>
          </a:bodyPr>
          <a:lstStyle/>
          <a:p>
            <a:pPr algn="just"/>
            <a:r>
              <a:rPr lang="en-US" dirty="0"/>
              <a:t>Fabrication and Supply of perforated sheets for Sign Board installation and Wood finish cladding at </a:t>
            </a:r>
            <a:r>
              <a:rPr lang="en-US"/>
              <a:t>Tim Hortons at </a:t>
            </a:r>
            <a:r>
              <a:rPr lang="en-US" dirty="0"/>
              <a:t>Tower 1, Dubai</a:t>
            </a:r>
            <a:endParaRPr lang="en-AE" dirty="0"/>
          </a:p>
        </p:txBody>
      </p:sp>
      <p:pic>
        <p:nvPicPr>
          <p:cNvPr id="10" name="Picture 9" descr="A picture containing text&#10;&#10;Description automatically generated">
            <a:extLst>
              <a:ext uri="{FF2B5EF4-FFF2-40B4-BE49-F238E27FC236}">
                <a16:creationId xmlns:a16="http://schemas.microsoft.com/office/drawing/2014/main" id="{E9A7D4B7-568E-817C-947B-FB7D0F8AED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3780" y="1449469"/>
            <a:ext cx="5955680" cy="3753635"/>
          </a:xfrm>
          <a:prstGeom prst="rect">
            <a:avLst/>
          </a:prstGeom>
        </p:spPr>
      </p:pic>
      <p:pic>
        <p:nvPicPr>
          <p:cNvPr id="14" name="Picture 13">
            <a:extLst>
              <a:ext uri="{FF2B5EF4-FFF2-40B4-BE49-F238E27FC236}">
                <a16:creationId xmlns:a16="http://schemas.microsoft.com/office/drawing/2014/main" id="{4AF57938-579D-F56B-645C-62F0B1746E2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01326" y="117687"/>
            <a:ext cx="4068526" cy="5366564"/>
          </a:xfrm>
          <a:prstGeom prst="rect">
            <a:avLst/>
          </a:prstGeom>
        </p:spPr>
      </p:pic>
    </p:spTree>
    <p:extLst>
      <p:ext uri="{BB962C8B-B14F-4D97-AF65-F5344CB8AC3E}">
        <p14:creationId xmlns:p14="http://schemas.microsoft.com/office/powerpoint/2010/main" val="253569875"/>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761084" y="656446"/>
            <a:ext cx="9224589" cy="433589"/>
          </a:xfrm>
        </p:spPr>
        <p:txBody>
          <a:bodyPr>
            <a:noAutofit/>
          </a:bodyPr>
          <a:lstStyle/>
          <a:p>
            <a:r>
              <a:rPr lang="en-US" sz="2500" dirty="0">
                <a:solidFill>
                  <a:schemeClr val="accent6">
                    <a:lumMod val="75000"/>
                  </a:schemeClr>
                </a:solidFill>
                <a:latin typeface="Britannic Bold" panose="020B0903060703020204" pitchFamily="34" charset="0"/>
              </a:rPr>
              <a:t>PROJECTS IN PICTURES</a:t>
            </a:r>
          </a:p>
        </p:txBody>
      </p:sp>
      <p:sp>
        <p:nvSpPr>
          <p:cNvPr id="7" name="Footer Placeholder 3"/>
          <p:cNvSpPr txBox="1">
            <a:spLocks/>
          </p:cNvSpPr>
          <p:nvPr/>
        </p:nvSpPr>
        <p:spPr>
          <a:xfrm>
            <a:off x="2634473" y="281455"/>
            <a:ext cx="3259439" cy="242267"/>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500" dirty="0">
                <a:solidFill>
                  <a:schemeClr val="accent2">
                    <a:lumMod val="50000"/>
                  </a:schemeClr>
                </a:solidFill>
              </a:rPr>
              <a:t>A Fabrication and Coating Company</a:t>
            </a:r>
          </a:p>
        </p:txBody>
      </p:sp>
      <p:pic>
        <p:nvPicPr>
          <p:cNvPr id="8" name="Picture 7"/>
          <p:cNvPicPr>
            <a:picLocks noChangeAspect="1"/>
          </p:cNvPicPr>
          <p:nvPr/>
        </p:nvPicPr>
        <p:blipFill>
          <a:blip r:embed="rId2"/>
          <a:stretch>
            <a:fillRect/>
          </a:stretch>
        </p:blipFill>
        <p:spPr>
          <a:xfrm>
            <a:off x="1524031" y="36585"/>
            <a:ext cx="1237055" cy="1280160"/>
          </a:xfrm>
          <a:prstGeom prst="rect">
            <a:avLst/>
          </a:prstGeom>
        </p:spPr>
      </p:pic>
      <p:sp>
        <p:nvSpPr>
          <p:cNvPr id="17" name="Rectangle 16"/>
          <p:cNvSpPr/>
          <p:nvPr/>
        </p:nvSpPr>
        <p:spPr>
          <a:xfrm>
            <a:off x="0" y="-14067"/>
            <a:ext cx="1463040" cy="688613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picture containing text, outdoor&#10;&#10;Description automatically generated">
            <a:extLst>
              <a:ext uri="{FF2B5EF4-FFF2-40B4-BE49-F238E27FC236}">
                <a16:creationId xmlns:a16="http://schemas.microsoft.com/office/drawing/2014/main" id="{819D7E38-B64F-8DD5-F9B5-61AF15E224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5406" y="1374927"/>
            <a:ext cx="3161841" cy="5141207"/>
          </a:xfrm>
          <a:prstGeom prst="rect">
            <a:avLst/>
          </a:prstGeom>
          <a:ln>
            <a:solidFill>
              <a:schemeClr val="tx1">
                <a:lumMod val="50000"/>
                <a:lumOff val="50000"/>
              </a:schemeClr>
            </a:solidFill>
          </a:ln>
        </p:spPr>
      </p:pic>
      <p:pic>
        <p:nvPicPr>
          <p:cNvPr id="19" name="Picture 18" descr="A picture containing text, yellow&#10;&#10;Description automatically generated">
            <a:extLst>
              <a:ext uri="{FF2B5EF4-FFF2-40B4-BE49-F238E27FC236}">
                <a16:creationId xmlns:a16="http://schemas.microsoft.com/office/drawing/2014/main" id="{3B528DB8-0623-8D7B-AEA8-9F4766536A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28771" y="1383262"/>
            <a:ext cx="5794043" cy="4268393"/>
          </a:xfrm>
          <a:prstGeom prst="rect">
            <a:avLst/>
          </a:prstGeom>
          <a:solidFill>
            <a:schemeClr val="bg1"/>
          </a:solidFill>
        </p:spPr>
      </p:pic>
      <p:sp>
        <p:nvSpPr>
          <p:cNvPr id="22" name="TextBox 21">
            <a:extLst>
              <a:ext uri="{FF2B5EF4-FFF2-40B4-BE49-F238E27FC236}">
                <a16:creationId xmlns:a16="http://schemas.microsoft.com/office/drawing/2014/main" id="{933D5435-EEED-0565-475C-7E654C529E93}"/>
              </a:ext>
            </a:extLst>
          </p:cNvPr>
          <p:cNvSpPr txBox="1"/>
          <p:nvPr/>
        </p:nvSpPr>
        <p:spPr>
          <a:xfrm>
            <a:off x="5728771" y="5927075"/>
            <a:ext cx="5927075" cy="646331"/>
          </a:xfrm>
          <a:prstGeom prst="rect">
            <a:avLst/>
          </a:prstGeom>
          <a:noFill/>
        </p:spPr>
        <p:txBody>
          <a:bodyPr wrap="square" rtlCol="0">
            <a:spAutoFit/>
          </a:bodyPr>
          <a:lstStyle/>
          <a:p>
            <a:r>
              <a:rPr lang="en-US" dirty="0"/>
              <a:t>Wood finish cladding works and shop front works for Popeyes Chicken at Al Ghurair Mall</a:t>
            </a:r>
            <a:endParaRPr lang="en-AE" dirty="0"/>
          </a:p>
        </p:txBody>
      </p:sp>
    </p:spTree>
    <p:extLst>
      <p:ext uri="{BB962C8B-B14F-4D97-AF65-F5344CB8AC3E}">
        <p14:creationId xmlns:p14="http://schemas.microsoft.com/office/powerpoint/2010/main" val="4181085703"/>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08" y="0"/>
            <a:ext cx="8530732" cy="6886132"/>
          </a:xfrm>
          <a:prstGeom prst="rect">
            <a:avLst/>
          </a:prstGeom>
        </p:spPr>
      </p:pic>
      <p:sp>
        <p:nvSpPr>
          <p:cNvPr id="7" name="Parallelogram 6"/>
          <p:cNvSpPr/>
          <p:nvPr/>
        </p:nvSpPr>
        <p:spPr>
          <a:xfrm>
            <a:off x="6943251" y="0"/>
            <a:ext cx="5248748" cy="6858000"/>
          </a:xfrm>
          <a:prstGeom prst="parallelogram">
            <a:avLst>
              <a:gd name="adj" fmla="val 25246"/>
            </a:avLst>
          </a:prstGeom>
          <a:solidFill>
            <a:srgbClr val="82B9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stretch>
            <a:fillRect/>
          </a:stretch>
        </p:blipFill>
        <p:spPr>
          <a:xfrm>
            <a:off x="8678392" y="3580688"/>
            <a:ext cx="2294407" cy="896253"/>
          </a:xfrm>
          <a:prstGeom prst="rect">
            <a:avLst/>
          </a:prstGeom>
        </p:spPr>
      </p:pic>
      <p:sp>
        <p:nvSpPr>
          <p:cNvPr id="8" name="Right Triangle 7"/>
          <p:cNvSpPr/>
          <p:nvPr/>
        </p:nvSpPr>
        <p:spPr>
          <a:xfrm flipH="1">
            <a:off x="10396025" y="98474"/>
            <a:ext cx="1795974" cy="6787658"/>
          </a:xfrm>
          <a:prstGeom prst="rtTriangle">
            <a:avLst/>
          </a:prstGeom>
          <a:solidFill>
            <a:srgbClr val="82B9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181290" y="2888697"/>
            <a:ext cx="3447957" cy="477054"/>
          </a:xfrm>
          <a:prstGeom prst="rect">
            <a:avLst/>
          </a:prstGeom>
          <a:noFill/>
        </p:spPr>
        <p:txBody>
          <a:bodyPr wrap="square" rtlCol="0">
            <a:spAutoFit/>
          </a:bodyPr>
          <a:lstStyle/>
          <a:p>
            <a:pPr algn="ctr"/>
            <a:r>
              <a:rPr lang="en-US" sz="2500" dirty="0">
                <a:solidFill>
                  <a:schemeClr val="bg1"/>
                </a:solidFill>
                <a:latin typeface="Arial Black" panose="020B0A04020102020204" pitchFamily="34" charset="0"/>
              </a:rPr>
              <a:t>STAY WITH US</a:t>
            </a:r>
          </a:p>
        </p:txBody>
      </p:sp>
      <p:sp>
        <p:nvSpPr>
          <p:cNvPr id="10" name="TextBox 9"/>
          <p:cNvSpPr txBox="1"/>
          <p:nvPr/>
        </p:nvSpPr>
        <p:spPr>
          <a:xfrm>
            <a:off x="7695028" y="4701108"/>
            <a:ext cx="4135901" cy="1969770"/>
          </a:xfrm>
          <a:prstGeom prst="rect">
            <a:avLst/>
          </a:prstGeom>
          <a:noFill/>
        </p:spPr>
        <p:txBody>
          <a:bodyPr wrap="square" rtlCol="0">
            <a:spAutoFit/>
          </a:bodyPr>
          <a:lstStyle/>
          <a:p>
            <a:pPr algn="ctr"/>
            <a:r>
              <a:rPr lang="en-US" sz="1500" dirty="0">
                <a:solidFill>
                  <a:schemeClr val="bg1"/>
                </a:solidFill>
                <a:latin typeface="Bahnschrift Light SemiCondensed" panose="020B0502040204020203" pitchFamily="34" charset="0"/>
                <a:hlinkClick r:id="rId4"/>
              </a:rPr>
              <a:t>laveniruaq@gmail.com</a:t>
            </a:r>
            <a:endParaRPr lang="en-US" sz="1500" dirty="0">
              <a:solidFill>
                <a:schemeClr val="bg1"/>
              </a:solidFill>
              <a:latin typeface="Bahnschrift Light SemiCondensed" panose="020B0502040204020203" pitchFamily="34" charset="0"/>
            </a:endParaRPr>
          </a:p>
          <a:p>
            <a:pPr algn="ctr"/>
            <a:endParaRPr lang="en-US" sz="500" dirty="0">
              <a:solidFill>
                <a:schemeClr val="bg1"/>
              </a:solidFill>
              <a:latin typeface="Bahnschrift Light SemiCondensed" panose="020B0502040204020203" pitchFamily="34" charset="0"/>
            </a:endParaRPr>
          </a:p>
          <a:p>
            <a:pPr algn="ctr"/>
            <a:r>
              <a:rPr lang="en-US" sz="1500" dirty="0">
                <a:solidFill>
                  <a:schemeClr val="bg1"/>
                </a:solidFill>
                <a:latin typeface="Bahnschrift Light SemiCondensed" panose="020B0502040204020203" pitchFamily="34" charset="0"/>
                <a:hlinkClick r:id="rId5"/>
              </a:rPr>
              <a:t>www.lavenirgrp.com</a:t>
            </a:r>
            <a:endParaRPr lang="en-US" sz="1500" dirty="0">
              <a:solidFill>
                <a:schemeClr val="bg1"/>
              </a:solidFill>
              <a:latin typeface="Bahnschrift Light SemiCondensed" panose="020B0502040204020203" pitchFamily="34" charset="0"/>
            </a:endParaRPr>
          </a:p>
          <a:p>
            <a:pPr algn="ctr"/>
            <a:endParaRPr lang="en-US" sz="500" dirty="0">
              <a:solidFill>
                <a:schemeClr val="bg1"/>
              </a:solidFill>
              <a:latin typeface="Bahnschrift Light SemiCondensed" panose="020B0502040204020203" pitchFamily="34" charset="0"/>
            </a:endParaRPr>
          </a:p>
          <a:p>
            <a:pPr algn="ctr"/>
            <a:r>
              <a:rPr lang="en-US" sz="1500" dirty="0">
                <a:solidFill>
                  <a:schemeClr val="bg1"/>
                </a:solidFill>
                <a:latin typeface="Bahnschrift Light SemiCondensed" panose="020B0502040204020203" pitchFamily="34" charset="0"/>
              </a:rPr>
              <a:t>Modern Emirates Industrial Area</a:t>
            </a:r>
          </a:p>
          <a:p>
            <a:pPr algn="ctr"/>
            <a:endParaRPr lang="en-US" sz="500" dirty="0">
              <a:solidFill>
                <a:schemeClr val="bg1"/>
              </a:solidFill>
              <a:latin typeface="Bahnschrift Light SemiCondensed" panose="020B0502040204020203" pitchFamily="34" charset="0"/>
            </a:endParaRPr>
          </a:p>
          <a:p>
            <a:pPr algn="ctr"/>
            <a:r>
              <a:rPr lang="en-US" sz="1500" dirty="0">
                <a:solidFill>
                  <a:schemeClr val="bg1"/>
                </a:solidFill>
                <a:latin typeface="Bahnschrift Light SemiCondensed" panose="020B0502040204020203" pitchFamily="34" charset="0"/>
              </a:rPr>
              <a:t>Umm Al Quwain, United Arab Emirates</a:t>
            </a:r>
          </a:p>
          <a:p>
            <a:pPr algn="ctr"/>
            <a:endParaRPr lang="en-US" sz="500" dirty="0">
              <a:solidFill>
                <a:schemeClr val="bg1"/>
              </a:solidFill>
              <a:latin typeface="Bahnschrift Light SemiCondensed" panose="020B0502040204020203" pitchFamily="34" charset="0"/>
            </a:endParaRPr>
          </a:p>
          <a:p>
            <a:pPr algn="ctr"/>
            <a:r>
              <a:rPr lang="en-US" sz="1400" dirty="0">
                <a:solidFill>
                  <a:schemeClr val="bg1"/>
                </a:solidFill>
              </a:rPr>
              <a:t>Tel:+971 6 7671014</a:t>
            </a:r>
          </a:p>
          <a:p>
            <a:pPr algn="ctr"/>
            <a:endParaRPr lang="en-US" sz="1400" dirty="0">
              <a:solidFill>
                <a:schemeClr val="bg1"/>
              </a:solidFill>
            </a:endParaRPr>
          </a:p>
          <a:p>
            <a:pPr algn="ctr"/>
            <a:r>
              <a:rPr lang="en-US" sz="1400" dirty="0">
                <a:solidFill>
                  <a:schemeClr val="bg1"/>
                </a:solidFill>
              </a:rPr>
              <a:t>Branch:  DIP 2,Dubai</a:t>
            </a:r>
          </a:p>
        </p:txBody>
      </p:sp>
    </p:spTree>
    <p:extLst>
      <p:ext uri="{BB962C8B-B14F-4D97-AF65-F5344CB8AC3E}">
        <p14:creationId xmlns:p14="http://schemas.microsoft.com/office/powerpoint/2010/main" val="2120558594"/>
      </p:ext>
    </p:extLst>
  </p:cSld>
  <p:clrMapOvr>
    <a:masterClrMapping/>
  </p:clrMapOvr>
  <p:transition spd="slow" advClick="0" advTm="15000">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txBox="1">
            <a:spLocks/>
          </p:cNvSpPr>
          <p:nvPr/>
        </p:nvSpPr>
        <p:spPr>
          <a:xfrm>
            <a:off x="1246924" y="74432"/>
            <a:ext cx="3357669" cy="373949"/>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500" dirty="0">
                <a:solidFill>
                  <a:schemeClr val="accent2">
                    <a:lumMod val="50000"/>
                  </a:schemeClr>
                </a:solidFill>
              </a:rPr>
              <a:t>A Fabrication and Coating Company</a:t>
            </a:r>
          </a:p>
        </p:txBody>
      </p:sp>
      <p:pic>
        <p:nvPicPr>
          <p:cNvPr id="6" name="Picture 5"/>
          <p:cNvPicPr>
            <a:picLocks noChangeAspect="1"/>
          </p:cNvPicPr>
          <p:nvPr/>
        </p:nvPicPr>
        <p:blipFill>
          <a:blip r:embed="rId2"/>
          <a:stretch>
            <a:fillRect/>
          </a:stretch>
        </p:blipFill>
        <p:spPr>
          <a:xfrm>
            <a:off x="9868" y="32228"/>
            <a:ext cx="1237056" cy="1280160"/>
          </a:xfrm>
          <a:prstGeom prst="rect">
            <a:avLst/>
          </a:prstGeom>
        </p:spPr>
      </p:pic>
      <p:sp>
        <p:nvSpPr>
          <p:cNvPr id="8" name="TextBox 7"/>
          <p:cNvSpPr txBox="1"/>
          <p:nvPr/>
        </p:nvSpPr>
        <p:spPr>
          <a:xfrm>
            <a:off x="1294227" y="634297"/>
            <a:ext cx="2684844" cy="477054"/>
          </a:xfrm>
          <a:prstGeom prst="rect">
            <a:avLst/>
          </a:prstGeom>
          <a:noFill/>
        </p:spPr>
        <p:txBody>
          <a:bodyPr wrap="square" rtlCol="0">
            <a:spAutoFit/>
          </a:bodyPr>
          <a:lstStyle/>
          <a:p>
            <a:r>
              <a:rPr lang="en-US" sz="2500" dirty="0">
                <a:solidFill>
                  <a:srgbClr val="639729"/>
                </a:solidFill>
                <a:latin typeface="Broadway" panose="04040905080B02020502" pitchFamily="82" charset="0"/>
              </a:rPr>
              <a:t>ABOUT US</a:t>
            </a:r>
          </a:p>
        </p:txBody>
      </p:sp>
      <p:sp>
        <p:nvSpPr>
          <p:cNvPr id="12" name="TextBox 11"/>
          <p:cNvSpPr txBox="1"/>
          <p:nvPr/>
        </p:nvSpPr>
        <p:spPr>
          <a:xfrm>
            <a:off x="239150" y="1631852"/>
            <a:ext cx="9059396" cy="5216813"/>
          </a:xfrm>
          <a:prstGeom prst="rect">
            <a:avLst/>
          </a:prstGeom>
          <a:noFill/>
        </p:spPr>
        <p:txBody>
          <a:bodyPr wrap="square" rtlCol="0">
            <a:spAutoFit/>
          </a:bodyPr>
          <a:lstStyle/>
          <a:p>
            <a:pPr algn="just"/>
            <a:r>
              <a:rPr lang="en-US" b="1" dirty="0">
                <a:latin typeface="Ebrima" panose="02000000000000000000" pitchFamily="2" charset="0"/>
                <a:ea typeface="Ebrima" panose="02000000000000000000" pitchFamily="2" charset="0"/>
                <a:cs typeface="Ebrima" panose="02000000000000000000" pitchFamily="2" charset="0"/>
              </a:rPr>
              <a:t>Lavenir group </a:t>
            </a:r>
            <a:r>
              <a:rPr lang="en-US" sz="1500" dirty="0">
                <a:latin typeface="Ebrima" panose="02000000000000000000" pitchFamily="2" charset="0"/>
                <a:ea typeface="Ebrima" panose="02000000000000000000" pitchFamily="2" charset="0"/>
                <a:cs typeface="Ebrima" panose="02000000000000000000" pitchFamily="2" charset="0"/>
              </a:rPr>
              <a:t>comprises of </a:t>
            </a:r>
            <a:r>
              <a:rPr lang="en-US" sz="1500" b="1" dirty="0">
                <a:solidFill>
                  <a:srgbClr val="0000CC"/>
                </a:solidFill>
                <a:latin typeface="Ebrima" panose="02000000000000000000" pitchFamily="2" charset="0"/>
                <a:ea typeface="Ebrima" panose="02000000000000000000" pitchFamily="2" charset="0"/>
                <a:cs typeface="Ebrima" panose="02000000000000000000" pitchFamily="2" charset="0"/>
              </a:rPr>
              <a:t>Lavenir Metal Coating LLC </a:t>
            </a:r>
            <a:r>
              <a:rPr lang="en-US" sz="1500" b="1" dirty="0">
                <a:latin typeface="Ebrima" panose="02000000000000000000" pitchFamily="2" charset="0"/>
                <a:ea typeface="Ebrima" panose="02000000000000000000" pitchFamily="2" charset="0"/>
                <a:cs typeface="Ebrima" panose="02000000000000000000" pitchFamily="2" charset="0"/>
              </a:rPr>
              <a:t>and </a:t>
            </a:r>
            <a:r>
              <a:rPr lang="en-US" sz="1500" b="1" dirty="0">
                <a:solidFill>
                  <a:srgbClr val="FF6600"/>
                </a:solidFill>
                <a:latin typeface="Ebrima" panose="02000000000000000000" pitchFamily="2" charset="0"/>
                <a:ea typeface="Ebrima" panose="02000000000000000000" pitchFamily="2" charset="0"/>
                <a:cs typeface="Ebrima" panose="02000000000000000000" pitchFamily="2" charset="0"/>
              </a:rPr>
              <a:t>Lavenir Decor Systems LLC</a:t>
            </a:r>
            <a:r>
              <a:rPr lang="en-US" sz="1500" dirty="0">
                <a:latin typeface="Ebrima" panose="02000000000000000000" pitchFamily="2" charset="0"/>
                <a:ea typeface="Ebrima" panose="02000000000000000000" pitchFamily="2" charset="0"/>
                <a:cs typeface="Ebrima" panose="02000000000000000000" pitchFamily="2" charset="0"/>
              </a:rPr>
              <a:t>. </a:t>
            </a:r>
          </a:p>
          <a:p>
            <a:pPr algn="just"/>
            <a:endParaRPr lang="en-US" sz="1500" dirty="0">
              <a:latin typeface="Ebrima" panose="02000000000000000000" pitchFamily="2" charset="0"/>
              <a:ea typeface="Ebrima" panose="02000000000000000000" pitchFamily="2" charset="0"/>
              <a:cs typeface="Ebrima" panose="02000000000000000000" pitchFamily="2" charset="0"/>
            </a:endParaRPr>
          </a:p>
          <a:p>
            <a:pPr algn="just"/>
            <a:r>
              <a:rPr lang="en-US" sz="1500" dirty="0">
                <a:solidFill>
                  <a:srgbClr val="0000CC"/>
                </a:solidFill>
                <a:latin typeface="Ebrima" panose="02000000000000000000" pitchFamily="2" charset="0"/>
                <a:ea typeface="Ebrima" panose="02000000000000000000" pitchFamily="2" charset="0"/>
                <a:cs typeface="Ebrima" panose="02000000000000000000" pitchFamily="2" charset="0"/>
              </a:rPr>
              <a:t>Lavenir Metal Coating </a:t>
            </a:r>
            <a:r>
              <a:rPr lang="en-US" sz="1500" dirty="0">
                <a:latin typeface="Ebrima" panose="02000000000000000000" pitchFamily="2" charset="0"/>
                <a:ea typeface="Ebrima" panose="02000000000000000000" pitchFamily="2" charset="0"/>
                <a:cs typeface="Ebrima" panose="02000000000000000000" pitchFamily="2" charset="0"/>
              </a:rPr>
              <a:t>provides Powder coating, Fabrication and Laser cutting services and </a:t>
            </a:r>
          </a:p>
          <a:p>
            <a:pPr algn="just"/>
            <a:r>
              <a:rPr lang="en-US" sz="1500" dirty="0">
                <a:solidFill>
                  <a:srgbClr val="FF6600"/>
                </a:solidFill>
                <a:latin typeface="Ebrima" panose="02000000000000000000" pitchFamily="2" charset="0"/>
                <a:ea typeface="Ebrima" panose="02000000000000000000" pitchFamily="2" charset="0"/>
                <a:cs typeface="Ebrima" panose="02000000000000000000" pitchFamily="2" charset="0"/>
              </a:rPr>
              <a:t>Lavenir Décor System</a:t>
            </a:r>
            <a:r>
              <a:rPr lang="en-US" sz="1500" dirty="0">
                <a:latin typeface="Ebrima" panose="02000000000000000000" pitchFamily="2" charset="0"/>
                <a:ea typeface="Ebrima" panose="02000000000000000000" pitchFamily="2" charset="0"/>
                <a:cs typeface="Ebrima" panose="02000000000000000000" pitchFamily="2" charset="0"/>
              </a:rPr>
              <a:t> provides Custom Wood Finish Coating services</a:t>
            </a:r>
          </a:p>
          <a:p>
            <a:pPr algn="just"/>
            <a:endParaRPr lang="en-US" sz="1500" dirty="0">
              <a:latin typeface="Ebrima" panose="02000000000000000000" pitchFamily="2" charset="0"/>
              <a:ea typeface="Ebrima" panose="02000000000000000000" pitchFamily="2" charset="0"/>
              <a:cs typeface="Ebrima" panose="02000000000000000000" pitchFamily="2" charset="0"/>
            </a:endParaRPr>
          </a:p>
          <a:p>
            <a:pPr algn="just"/>
            <a:r>
              <a:rPr lang="en-US" sz="1500" dirty="0">
                <a:latin typeface="Ebrima" panose="02000000000000000000" pitchFamily="2" charset="0"/>
                <a:ea typeface="Ebrima" panose="02000000000000000000" pitchFamily="2" charset="0"/>
                <a:cs typeface="Ebrima" panose="02000000000000000000" pitchFamily="2" charset="0"/>
              </a:rPr>
              <a:t>Established in 2013 as a powder company in the Emirate of Umm Al Quwain, today we have expanded our services to SS and MS Fabrication works,  Design laser cutting on pipes ,Tubes, sheets etc. and provides Quality custom finish wood grain coating works</a:t>
            </a:r>
          </a:p>
          <a:p>
            <a:pPr algn="just"/>
            <a:endParaRPr lang="en-US" sz="1500" dirty="0">
              <a:latin typeface="Ebrima" panose="02000000000000000000" pitchFamily="2" charset="0"/>
              <a:ea typeface="Ebrima" panose="02000000000000000000" pitchFamily="2" charset="0"/>
              <a:cs typeface="Ebrima" panose="02000000000000000000" pitchFamily="2" charset="0"/>
            </a:endParaRPr>
          </a:p>
          <a:p>
            <a:pPr algn="just"/>
            <a:r>
              <a:rPr lang="en-US" sz="1500" dirty="0">
                <a:latin typeface="Ebrima" panose="02000000000000000000" pitchFamily="2" charset="0"/>
                <a:ea typeface="Ebrima" panose="02000000000000000000" pitchFamily="2" charset="0"/>
                <a:cs typeface="Ebrima" panose="02000000000000000000" pitchFamily="2" charset="0"/>
              </a:rPr>
              <a:t>Our </a:t>
            </a:r>
            <a:r>
              <a:rPr lang="en-US" sz="1500" b="1" dirty="0">
                <a:latin typeface="Ebrima" panose="02000000000000000000" pitchFamily="2" charset="0"/>
                <a:ea typeface="Ebrima" panose="02000000000000000000" pitchFamily="2" charset="0"/>
                <a:cs typeface="Ebrima" panose="02000000000000000000" pitchFamily="2" charset="0"/>
              </a:rPr>
              <a:t>Powder coating and fabrication services </a:t>
            </a:r>
            <a:r>
              <a:rPr lang="en-US" sz="1500" dirty="0">
                <a:latin typeface="Ebrima" panose="02000000000000000000" pitchFamily="2" charset="0"/>
                <a:ea typeface="Ebrima" panose="02000000000000000000" pitchFamily="2" charset="0"/>
                <a:cs typeface="Ebrima" panose="02000000000000000000" pitchFamily="2" charset="0"/>
              </a:rPr>
              <a:t>successfully serving customers who are into industries such as Sign Board, Handrails, Aluminium doors and Windows, Laboratory furniture, Super Market shelves ,AC Grilles and all kinds of Furniture</a:t>
            </a:r>
          </a:p>
          <a:p>
            <a:pPr algn="just"/>
            <a:endParaRPr lang="en-US" sz="1500" dirty="0">
              <a:latin typeface="Ebrima" panose="02000000000000000000" pitchFamily="2" charset="0"/>
              <a:ea typeface="Ebrima" panose="02000000000000000000" pitchFamily="2" charset="0"/>
              <a:cs typeface="Ebrima" panose="02000000000000000000" pitchFamily="2" charset="0"/>
            </a:endParaRPr>
          </a:p>
          <a:p>
            <a:pPr algn="just"/>
            <a:r>
              <a:rPr lang="en-US" sz="1500" dirty="0">
                <a:latin typeface="Ebrima" panose="02000000000000000000" pitchFamily="2" charset="0"/>
                <a:ea typeface="Ebrima" panose="02000000000000000000" pitchFamily="2" charset="0"/>
                <a:cs typeface="Ebrima" panose="02000000000000000000" pitchFamily="2" charset="0"/>
              </a:rPr>
              <a:t>Our </a:t>
            </a:r>
            <a:r>
              <a:rPr lang="en-US" sz="1500" b="1" dirty="0">
                <a:latin typeface="Ebrima" panose="02000000000000000000" pitchFamily="2" charset="0"/>
                <a:ea typeface="Ebrima" panose="02000000000000000000" pitchFamily="2" charset="0"/>
                <a:cs typeface="Ebrima" panose="02000000000000000000" pitchFamily="2" charset="0"/>
              </a:rPr>
              <a:t>custom finish wood grain coating </a:t>
            </a:r>
            <a:r>
              <a:rPr lang="en-US" sz="1500" dirty="0">
                <a:latin typeface="Ebrima" panose="02000000000000000000" pitchFamily="2" charset="0"/>
                <a:ea typeface="Ebrima" panose="02000000000000000000" pitchFamily="2" charset="0"/>
                <a:cs typeface="Ebrima" panose="02000000000000000000" pitchFamily="2" charset="0"/>
              </a:rPr>
              <a:t>effects easily enhance the appearance of your product, doors, tables, chair or Kitchen Cabinets</a:t>
            </a:r>
          </a:p>
          <a:p>
            <a:pPr algn="just"/>
            <a:endParaRPr lang="en-US" sz="1500" dirty="0">
              <a:latin typeface="Ebrima" panose="02000000000000000000" pitchFamily="2" charset="0"/>
              <a:ea typeface="Ebrima" panose="02000000000000000000" pitchFamily="2" charset="0"/>
              <a:cs typeface="Ebrima" panose="02000000000000000000" pitchFamily="2" charset="0"/>
            </a:endParaRPr>
          </a:p>
          <a:p>
            <a:pPr algn="just"/>
            <a:r>
              <a:rPr lang="en-US" sz="1500" dirty="0">
                <a:latin typeface="Ebrima" panose="02000000000000000000" pitchFamily="2" charset="0"/>
                <a:ea typeface="Ebrima" panose="02000000000000000000" pitchFamily="2" charset="0"/>
                <a:cs typeface="Ebrima" panose="02000000000000000000" pitchFamily="2" charset="0"/>
              </a:rPr>
              <a:t>The company is equipped with state of art facilities to undertake the above activities that includes fully automated powder coating oven, CNC Fiber Laser Cutting machine, Hydraulic Press brake, Hydraulic Shearing Machine </a:t>
            </a:r>
            <a:r>
              <a:rPr lang="en-US" sz="1500" dirty="0" err="1">
                <a:latin typeface="Ebrima" panose="02000000000000000000" pitchFamily="2" charset="0"/>
                <a:ea typeface="Ebrima" panose="02000000000000000000" pitchFamily="2" charset="0"/>
                <a:cs typeface="Ebrima" panose="02000000000000000000" pitchFamily="2" charset="0"/>
              </a:rPr>
              <a:t>etc</a:t>
            </a:r>
            <a:endParaRPr lang="en-US" sz="1500" dirty="0">
              <a:latin typeface="Ebrima" panose="02000000000000000000" pitchFamily="2" charset="0"/>
              <a:ea typeface="Ebrima" panose="02000000000000000000" pitchFamily="2" charset="0"/>
              <a:cs typeface="Ebrima" panose="02000000000000000000" pitchFamily="2" charset="0"/>
            </a:endParaRPr>
          </a:p>
          <a:p>
            <a:pPr algn="just"/>
            <a:endParaRPr lang="en-US" sz="1500" dirty="0">
              <a:latin typeface="Ebrima" panose="02000000000000000000" pitchFamily="2" charset="0"/>
              <a:ea typeface="Ebrima" panose="02000000000000000000" pitchFamily="2" charset="0"/>
              <a:cs typeface="Ebrima" panose="02000000000000000000" pitchFamily="2" charset="0"/>
            </a:endParaRPr>
          </a:p>
          <a:p>
            <a:pPr algn="just"/>
            <a:endParaRPr lang="en-US" sz="1500" dirty="0">
              <a:latin typeface="Ebrima" panose="02000000000000000000" pitchFamily="2" charset="0"/>
              <a:ea typeface="Ebrima" panose="02000000000000000000" pitchFamily="2" charset="0"/>
              <a:cs typeface="Ebrima" panose="02000000000000000000" pitchFamily="2" charset="0"/>
            </a:endParaRPr>
          </a:p>
          <a:p>
            <a:pPr algn="just"/>
            <a:endParaRPr lang="en-US" sz="1500" dirty="0">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37880102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64596" y="2355736"/>
            <a:ext cx="387071" cy="390072"/>
          </a:xfrm>
          <a:prstGeom prst="rect">
            <a:avLst/>
          </a:prstGeom>
        </p:spPr>
      </p:pic>
      <p:sp>
        <p:nvSpPr>
          <p:cNvPr id="2" name="Title 1"/>
          <p:cNvSpPr>
            <a:spLocks noGrp="1"/>
          </p:cNvSpPr>
          <p:nvPr>
            <p:ph type="title"/>
          </p:nvPr>
        </p:nvSpPr>
        <p:spPr>
          <a:xfrm>
            <a:off x="1256293" y="679826"/>
            <a:ext cx="4481458" cy="433589"/>
          </a:xfrm>
        </p:spPr>
        <p:txBody>
          <a:bodyPr>
            <a:noAutofit/>
          </a:bodyPr>
          <a:lstStyle/>
          <a:p>
            <a:pPr defTabSz="914400"/>
            <a:r>
              <a:rPr lang="en-US" sz="2500" dirty="0">
                <a:solidFill>
                  <a:schemeClr val="accent2">
                    <a:lumMod val="75000"/>
                  </a:schemeClr>
                </a:solidFill>
                <a:latin typeface="Broadway" panose="04040905080B02020502" pitchFamily="82" charset="0"/>
              </a:rPr>
              <a:t>OUR</a:t>
            </a:r>
            <a:r>
              <a:rPr lang="en-US" sz="2500" dirty="0">
                <a:solidFill>
                  <a:schemeClr val="accent6">
                    <a:lumMod val="75000"/>
                  </a:schemeClr>
                </a:solidFill>
                <a:latin typeface="Broadway" panose="04040905080B02020502" pitchFamily="82" charset="0"/>
              </a:rPr>
              <a:t> </a:t>
            </a:r>
            <a:r>
              <a:rPr lang="en-US" sz="2500" dirty="0">
                <a:solidFill>
                  <a:schemeClr val="accent1">
                    <a:lumMod val="75000"/>
                  </a:schemeClr>
                </a:solidFill>
                <a:latin typeface="Arial Black" panose="020B0A04020102020204" pitchFamily="34" charset="0"/>
                <a:ea typeface="+mn-ea"/>
                <a:cs typeface="+mn-cs"/>
              </a:rPr>
              <a:t>VISION &amp; MISSION</a:t>
            </a:r>
          </a:p>
        </p:txBody>
      </p:sp>
      <p:sp>
        <p:nvSpPr>
          <p:cNvPr id="6" name="TextBox 5"/>
          <p:cNvSpPr txBox="1"/>
          <p:nvPr/>
        </p:nvSpPr>
        <p:spPr>
          <a:xfrm>
            <a:off x="1083216" y="2381495"/>
            <a:ext cx="2931695" cy="338554"/>
          </a:xfrm>
          <a:prstGeom prst="rect">
            <a:avLst/>
          </a:prstGeom>
          <a:noFill/>
        </p:spPr>
        <p:txBody>
          <a:bodyPr wrap="square" rtlCol="0">
            <a:spAutoFit/>
          </a:bodyPr>
          <a:lstStyle/>
          <a:p>
            <a:r>
              <a:rPr lang="en-US" sz="1600" dirty="0">
                <a:solidFill>
                  <a:schemeClr val="accent1">
                    <a:lumMod val="75000"/>
                  </a:schemeClr>
                </a:solidFill>
                <a:latin typeface="Arial Black" panose="020B0A04020102020204" pitchFamily="34" charset="0"/>
              </a:rPr>
              <a:t>SATISFYING SERVICE</a:t>
            </a:r>
          </a:p>
        </p:txBody>
      </p:sp>
      <p:pic>
        <p:nvPicPr>
          <p:cNvPr id="7" name="Picture 6"/>
          <p:cNvPicPr>
            <a:picLocks noChangeAspect="1"/>
          </p:cNvPicPr>
          <p:nvPr/>
        </p:nvPicPr>
        <p:blipFill>
          <a:blip r:embed="rId3"/>
          <a:stretch>
            <a:fillRect/>
          </a:stretch>
        </p:blipFill>
        <p:spPr>
          <a:xfrm>
            <a:off x="555912" y="3368457"/>
            <a:ext cx="568802" cy="563114"/>
          </a:xfrm>
          <a:prstGeom prst="rect">
            <a:avLst/>
          </a:prstGeom>
        </p:spPr>
      </p:pic>
      <p:sp>
        <p:nvSpPr>
          <p:cNvPr id="8" name="TextBox 7"/>
          <p:cNvSpPr txBox="1"/>
          <p:nvPr/>
        </p:nvSpPr>
        <p:spPr>
          <a:xfrm>
            <a:off x="1083214" y="3536388"/>
            <a:ext cx="3432518" cy="338554"/>
          </a:xfrm>
          <a:prstGeom prst="rect">
            <a:avLst/>
          </a:prstGeom>
          <a:noFill/>
        </p:spPr>
        <p:txBody>
          <a:bodyPr wrap="square" rtlCol="0">
            <a:spAutoFit/>
          </a:bodyPr>
          <a:lstStyle/>
          <a:p>
            <a:r>
              <a:rPr lang="en-US" sz="1600" dirty="0">
                <a:solidFill>
                  <a:schemeClr val="accent1">
                    <a:lumMod val="75000"/>
                  </a:schemeClr>
                </a:solidFill>
                <a:latin typeface="Arial Black" panose="020B0A04020102020204" pitchFamily="34" charset="0"/>
              </a:rPr>
              <a:t>ON TIME AND SCHEDULE</a:t>
            </a:r>
          </a:p>
        </p:txBody>
      </p:sp>
      <p:pic>
        <p:nvPicPr>
          <p:cNvPr id="9" name="Picture 8"/>
          <p:cNvPicPr>
            <a:picLocks noChangeAspect="1"/>
          </p:cNvPicPr>
          <p:nvPr/>
        </p:nvPicPr>
        <p:blipFill>
          <a:blip r:embed="rId4"/>
          <a:stretch>
            <a:fillRect/>
          </a:stretch>
        </p:blipFill>
        <p:spPr>
          <a:xfrm>
            <a:off x="555913" y="4664817"/>
            <a:ext cx="580088" cy="535082"/>
          </a:xfrm>
          <a:prstGeom prst="rect">
            <a:avLst/>
          </a:prstGeom>
        </p:spPr>
      </p:pic>
      <p:sp>
        <p:nvSpPr>
          <p:cNvPr id="10" name="TextBox 9"/>
          <p:cNvSpPr txBox="1"/>
          <p:nvPr/>
        </p:nvSpPr>
        <p:spPr>
          <a:xfrm>
            <a:off x="1185897" y="4787438"/>
            <a:ext cx="4888966" cy="338554"/>
          </a:xfrm>
          <a:prstGeom prst="rect">
            <a:avLst/>
          </a:prstGeom>
          <a:noFill/>
        </p:spPr>
        <p:txBody>
          <a:bodyPr wrap="square" rtlCol="0">
            <a:spAutoFit/>
          </a:bodyPr>
          <a:lstStyle/>
          <a:p>
            <a:r>
              <a:rPr lang="en-US" sz="1600" dirty="0">
                <a:solidFill>
                  <a:schemeClr val="accent1">
                    <a:lumMod val="75000"/>
                  </a:schemeClr>
                </a:solidFill>
                <a:latin typeface="Arial Black" panose="020B0A04020102020204" pitchFamily="34" charset="0"/>
              </a:rPr>
              <a:t>INNOVATIVE, QUALITY, LOW PRICE</a:t>
            </a:r>
          </a:p>
        </p:txBody>
      </p:sp>
      <p:sp>
        <p:nvSpPr>
          <p:cNvPr id="12" name="Rectangle 11"/>
          <p:cNvSpPr/>
          <p:nvPr/>
        </p:nvSpPr>
        <p:spPr>
          <a:xfrm>
            <a:off x="570727" y="2194560"/>
            <a:ext cx="8876714" cy="39645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70727" y="2753702"/>
            <a:ext cx="8517002" cy="553998"/>
          </a:xfrm>
          <a:prstGeom prst="rect">
            <a:avLst/>
          </a:prstGeom>
          <a:noFill/>
        </p:spPr>
        <p:txBody>
          <a:bodyPr wrap="square" rtlCol="0">
            <a:spAutoFit/>
          </a:bodyPr>
          <a:lstStyle/>
          <a:p>
            <a:pPr algn="just"/>
            <a:r>
              <a:rPr lang="en-US" sz="1500" dirty="0">
                <a:latin typeface="Ebrima" panose="02000000000000000000" pitchFamily="2" charset="0"/>
                <a:ea typeface="Ebrima" panose="02000000000000000000" pitchFamily="2" charset="0"/>
                <a:cs typeface="Ebrima" panose="02000000000000000000" pitchFamily="2" charset="0"/>
              </a:rPr>
              <a:t>We believe that high level of customer satisfaction is a business goal for every Company and a key to success. We always welcome customer feedback and turn them into action</a:t>
            </a:r>
          </a:p>
        </p:txBody>
      </p:sp>
      <p:pic>
        <p:nvPicPr>
          <p:cNvPr id="14" name="Picture 13"/>
          <p:cNvPicPr>
            <a:picLocks noChangeAspect="1"/>
          </p:cNvPicPr>
          <p:nvPr/>
        </p:nvPicPr>
        <p:blipFill>
          <a:blip r:embed="rId5"/>
          <a:stretch>
            <a:fillRect/>
          </a:stretch>
        </p:blipFill>
        <p:spPr>
          <a:xfrm>
            <a:off x="44996" y="34207"/>
            <a:ext cx="1237055" cy="1280160"/>
          </a:xfrm>
          <a:prstGeom prst="rect">
            <a:avLst/>
          </a:prstGeom>
        </p:spPr>
      </p:pic>
      <p:sp>
        <p:nvSpPr>
          <p:cNvPr id="15" name="TextBox 14"/>
          <p:cNvSpPr txBox="1"/>
          <p:nvPr/>
        </p:nvSpPr>
        <p:spPr>
          <a:xfrm>
            <a:off x="592556" y="5265862"/>
            <a:ext cx="8417358" cy="553998"/>
          </a:xfrm>
          <a:prstGeom prst="rect">
            <a:avLst/>
          </a:prstGeom>
          <a:noFill/>
        </p:spPr>
        <p:txBody>
          <a:bodyPr wrap="square" rtlCol="0">
            <a:spAutoFit/>
          </a:bodyPr>
          <a:lstStyle/>
          <a:p>
            <a:pPr algn="just"/>
            <a:r>
              <a:rPr lang="en-US" sz="1500" dirty="0">
                <a:latin typeface="Ebrima" panose="02000000000000000000" pitchFamily="2" charset="0"/>
                <a:ea typeface="Ebrima" panose="02000000000000000000" pitchFamily="2" charset="0"/>
                <a:cs typeface="Ebrima" panose="02000000000000000000" pitchFamily="2" charset="0"/>
              </a:rPr>
              <a:t>Being innovative and providing high Quality is the backbone of every business and at Lavenir we believe in providing the best to clients by never compromising on the quality of our service</a:t>
            </a:r>
          </a:p>
        </p:txBody>
      </p:sp>
      <p:sp>
        <p:nvSpPr>
          <p:cNvPr id="16" name="TextBox 15"/>
          <p:cNvSpPr txBox="1"/>
          <p:nvPr/>
        </p:nvSpPr>
        <p:spPr>
          <a:xfrm>
            <a:off x="626252" y="3964792"/>
            <a:ext cx="8529900" cy="553998"/>
          </a:xfrm>
          <a:prstGeom prst="rect">
            <a:avLst/>
          </a:prstGeom>
          <a:noFill/>
        </p:spPr>
        <p:txBody>
          <a:bodyPr wrap="square" rtlCol="0">
            <a:spAutoFit/>
          </a:bodyPr>
          <a:lstStyle/>
          <a:p>
            <a:r>
              <a:rPr lang="en-US" sz="1500" dirty="0">
                <a:latin typeface="Ebrima" panose="02000000000000000000" pitchFamily="2" charset="0"/>
                <a:ea typeface="Ebrima" panose="02000000000000000000" pitchFamily="2" charset="0"/>
                <a:cs typeface="Ebrima" panose="02000000000000000000" pitchFamily="2" charset="0"/>
              </a:rPr>
              <a:t>On-Time Delivery shows the ability of the organization to meet customer expectations with respect to the time and is a key to customer satisfaction</a:t>
            </a:r>
          </a:p>
        </p:txBody>
      </p:sp>
      <p:sp>
        <p:nvSpPr>
          <p:cNvPr id="17" name="Oval 16"/>
          <p:cNvSpPr/>
          <p:nvPr/>
        </p:nvSpPr>
        <p:spPr>
          <a:xfrm>
            <a:off x="590846" y="2295894"/>
            <a:ext cx="534573" cy="492027"/>
          </a:xfrm>
          <a:prstGeom prst="ellipse">
            <a:avLst/>
          </a:prstGeom>
          <a:noFill/>
          <a:ln w="222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70727" y="1464873"/>
            <a:ext cx="8405204" cy="584775"/>
          </a:xfrm>
          <a:prstGeom prst="rect">
            <a:avLst/>
          </a:prstGeom>
          <a:noFill/>
        </p:spPr>
        <p:txBody>
          <a:bodyPr wrap="square" rtlCol="0">
            <a:spAutoFit/>
          </a:bodyPr>
          <a:lstStyle/>
          <a:p>
            <a:pPr algn="just"/>
            <a:r>
              <a:rPr lang="en-US" sz="1600" dirty="0">
                <a:latin typeface="Ebrima" panose="02000000000000000000" pitchFamily="2" charset="0"/>
                <a:ea typeface="Ebrima" panose="02000000000000000000" pitchFamily="2" charset="0"/>
                <a:cs typeface="Ebrima" panose="02000000000000000000" pitchFamily="2" charset="0"/>
              </a:rPr>
              <a:t>We aim at providing the best service to customers on time by providing innovative, best quality and low price product/service and accomplish satisfying service</a:t>
            </a:r>
          </a:p>
        </p:txBody>
      </p:sp>
      <p:sp>
        <p:nvSpPr>
          <p:cNvPr id="20" name="Footer Placeholder 3"/>
          <p:cNvSpPr txBox="1">
            <a:spLocks/>
          </p:cNvSpPr>
          <p:nvPr/>
        </p:nvSpPr>
        <p:spPr>
          <a:xfrm>
            <a:off x="1311319" y="138827"/>
            <a:ext cx="3357669" cy="373949"/>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500" dirty="0">
                <a:solidFill>
                  <a:schemeClr val="accent2">
                    <a:lumMod val="50000"/>
                  </a:schemeClr>
                </a:solidFill>
              </a:rPr>
              <a:t>A Fabrication and Coating Company</a:t>
            </a:r>
          </a:p>
        </p:txBody>
      </p:sp>
    </p:spTree>
    <p:extLst>
      <p:ext uri="{BB962C8B-B14F-4D97-AF65-F5344CB8AC3E}">
        <p14:creationId xmlns:p14="http://schemas.microsoft.com/office/powerpoint/2010/main" val="1619377526"/>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a:lum contrast="30000"/>
          </a:blip>
          <a:stretch>
            <a:fillRect/>
          </a:stretch>
        </p:blipFill>
        <p:spPr>
          <a:xfrm rot="20433763">
            <a:off x="2543601" y="2994623"/>
            <a:ext cx="1728328" cy="1551241"/>
          </a:xfrm>
          <a:prstGeom prst="rect">
            <a:avLst/>
          </a:prstGeom>
        </p:spPr>
      </p:pic>
      <p:sp>
        <p:nvSpPr>
          <p:cNvPr id="2" name="Rounded Rectangle 1"/>
          <p:cNvSpPr/>
          <p:nvPr/>
        </p:nvSpPr>
        <p:spPr>
          <a:xfrm>
            <a:off x="3762640" y="1768872"/>
            <a:ext cx="4244525" cy="553932"/>
          </a:xfrm>
          <a:prstGeom prst="roundRect">
            <a:avLst>
              <a:gd name="adj" fmla="val 50000"/>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POWDER COATING</a:t>
            </a:r>
          </a:p>
        </p:txBody>
      </p:sp>
      <p:sp>
        <p:nvSpPr>
          <p:cNvPr id="6" name="Rounded Rectangle 5"/>
          <p:cNvSpPr/>
          <p:nvPr/>
        </p:nvSpPr>
        <p:spPr>
          <a:xfrm>
            <a:off x="4466832" y="2431905"/>
            <a:ext cx="4248015" cy="557784"/>
          </a:xfrm>
          <a:prstGeom prst="roundRect">
            <a:avLst>
              <a:gd name="adj" fmla="val 50000"/>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         WOOD FINISH COATING</a:t>
            </a:r>
          </a:p>
        </p:txBody>
      </p:sp>
      <p:sp>
        <p:nvSpPr>
          <p:cNvPr id="8" name="Rounded Rectangle 7"/>
          <p:cNvSpPr/>
          <p:nvPr/>
        </p:nvSpPr>
        <p:spPr>
          <a:xfrm>
            <a:off x="4836042" y="3786913"/>
            <a:ext cx="4248015" cy="553932"/>
          </a:xfrm>
          <a:prstGeom prst="roundRect">
            <a:avLst>
              <a:gd name="adj" fmla="val 50000"/>
            </a:avLst>
          </a:prstGeom>
          <a:solidFill>
            <a:srgbClr val="7030A0">
              <a:alpha val="79000"/>
            </a:srgb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   FABRICATION WORKS</a:t>
            </a:r>
          </a:p>
        </p:txBody>
      </p:sp>
      <p:sp>
        <p:nvSpPr>
          <p:cNvPr id="9" name="Rounded Rectangle 8"/>
          <p:cNvSpPr/>
          <p:nvPr/>
        </p:nvSpPr>
        <p:spPr>
          <a:xfrm>
            <a:off x="4450875" y="4443965"/>
            <a:ext cx="3882228" cy="553932"/>
          </a:xfrm>
          <a:prstGeom prst="roundRect">
            <a:avLst>
              <a:gd name="adj" fmla="val 50000"/>
            </a:avLst>
          </a:prstGeom>
          <a:solidFill>
            <a:srgbClr val="FF0000">
              <a:alpha val="58000"/>
            </a:srgb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         DESIGN LASER CUTTING</a:t>
            </a:r>
          </a:p>
        </p:txBody>
      </p:sp>
      <p:sp>
        <p:nvSpPr>
          <p:cNvPr id="10" name="Rounded Rectangle 9"/>
          <p:cNvSpPr/>
          <p:nvPr/>
        </p:nvSpPr>
        <p:spPr>
          <a:xfrm>
            <a:off x="3762639" y="5075833"/>
            <a:ext cx="4244525" cy="553932"/>
          </a:xfrm>
          <a:prstGeom prst="roundRect">
            <a:avLst>
              <a:gd name="adj" fmla="val 50000"/>
            </a:avLst>
          </a:prstGeom>
          <a:solidFill>
            <a:schemeClr val="bg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OTHER SERVICES</a:t>
            </a:r>
          </a:p>
        </p:txBody>
      </p:sp>
      <p:sp>
        <p:nvSpPr>
          <p:cNvPr id="3" name="Oval 2"/>
          <p:cNvSpPr/>
          <p:nvPr/>
        </p:nvSpPr>
        <p:spPr>
          <a:xfrm>
            <a:off x="3776711" y="1757622"/>
            <a:ext cx="599474" cy="55384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3333FF"/>
                </a:solidFill>
              </a:rPr>
              <a:t>01</a:t>
            </a:r>
          </a:p>
        </p:txBody>
      </p:sp>
      <p:sp>
        <p:nvSpPr>
          <p:cNvPr id="13" name="Oval 12"/>
          <p:cNvSpPr/>
          <p:nvPr/>
        </p:nvSpPr>
        <p:spPr>
          <a:xfrm>
            <a:off x="4841232" y="3772477"/>
            <a:ext cx="586518" cy="55332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04</a:t>
            </a:r>
          </a:p>
        </p:txBody>
      </p:sp>
      <p:sp>
        <p:nvSpPr>
          <p:cNvPr id="14" name="Oval 13"/>
          <p:cNvSpPr/>
          <p:nvPr/>
        </p:nvSpPr>
        <p:spPr>
          <a:xfrm>
            <a:off x="3777130" y="5067084"/>
            <a:ext cx="683091" cy="553932"/>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C000"/>
                </a:solidFill>
              </a:rPr>
              <a:t>06</a:t>
            </a:r>
          </a:p>
        </p:txBody>
      </p:sp>
      <p:sp>
        <p:nvSpPr>
          <p:cNvPr id="15" name="Oval 14"/>
          <p:cNvSpPr/>
          <p:nvPr/>
        </p:nvSpPr>
        <p:spPr>
          <a:xfrm>
            <a:off x="4491819" y="2431366"/>
            <a:ext cx="599474" cy="55384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6">
                    <a:lumMod val="75000"/>
                  </a:schemeClr>
                </a:solidFill>
              </a:rPr>
              <a:t>02</a:t>
            </a:r>
          </a:p>
        </p:txBody>
      </p:sp>
      <p:sp>
        <p:nvSpPr>
          <p:cNvPr id="16" name="Oval 15"/>
          <p:cNvSpPr/>
          <p:nvPr/>
        </p:nvSpPr>
        <p:spPr>
          <a:xfrm>
            <a:off x="2436588" y="2681527"/>
            <a:ext cx="1969477" cy="2124222"/>
          </a:xfrm>
          <a:prstGeom prst="ellipse">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ooter Placeholder 3"/>
          <p:cNvSpPr txBox="1">
            <a:spLocks/>
          </p:cNvSpPr>
          <p:nvPr/>
        </p:nvSpPr>
        <p:spPr>
          <a:xfrm>
            <a:off x="2854076" y="174462"/>
            <a:ext cx="3357669" cy="373949"/>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500" dirty="0">
                <a:solidFill>
                  <a:schemeClr val="accent2">
                    <a:lumMod val="50000"/>
                  </a:schemeClr>
                </a:solidFill>
              </a:rPr>
              <a:t>A Fabrication and Coating Company</a:t>
            </a:r>
          </a:p>
        </p:txBody>
      </p:sp>
      <p:sp>
        <p:nvSpPr>
          <p:cNvPr id="47" name="Title 1"/>
          <p:cNvSpPr txBox="1">
            <a:spLocks/>
          </p:cNvSpPr>
          <p:nvPr/>
        </p:nvSpPr>
        <p:spPr>
          <a:xfrm>
            <a:off x="2753845" y="795281"/>
            <a:ext cx="4481458" cy="43358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500" dirty="0">
                <a:solidFill>
                  <a:schemeClr val="accent6">
                    <a:lumMod val="75000"/>
                  </a:schemeClr>
                </a:solidFill>
                <a:latin typeface="Broadway" panose="04040905080B02020502" pitchFamily="82" charset="0"/>
              </a:rPr>
              <a:t>OUR </a:t>
            </a:r>
            <a:r>
              <a:rPr lang="en-US" sz="2500" dirty="0">
                <a:solidFill>
                  <a:schemeClr val="accent6">
                    <a:lumMod val="75000"/>
                  </a:schemeClr>
                </a:solidFill>
                <a:latin typeface="Britannic Bold" panose="020B0903060703020204" pitchFamily="34" charset="0"/>
              </a:rPr>
              <a:t>SERVICES</a:t>
            </a:r>
          </a:p>
        </p:txBody>
      </p:sp>
      <p:pic>
        <p:nvPicPr>
          <p:cNvPr id="48" name="Picture 47"/>
          <p:cNvPicPr>
            <a:picLocks noChangeAspect="1"/>
          </p:cNvPicPr>
          <p:nvPr/>
        </p:nvPicPr>
        <p:blipFill>
          <a:blip r:embed="rId3"/>
          <a:stretch>
            <a:fillRect/>
          </a:stretch>
        </p:blipFill>
        <p:spPr>
          <a:xfrm>
            <a:off x="1527745" y="102063"/>
            <a:ext cx="1237055" cy="1280160"/>
          </a:xfrm>
          <a:prstGeom prst="rect">
            <a:avLst/>
          </a:prstGeom>
        </p:spPr>
      </p:pic>
      <p:pic>
        <p:nvPicPr>
          <p:cNvPr id="50" name="Picture 49"/>
          <p:cNvPicPr>
            <a:picLocks noChangeAspect="1"/>
          </p:cNvPicPr>
          <p:nvPr/>
        </p:nvPicPr>
        <p:blipFill>
          <a:blip r:embed="rId4"/>
          <a:stretch>
            <a:fillRect/>
          </a:stretch>
        </p:blipFill>
        <p:spPr>
          <a:xfrm>
            <a:off x="-6202" y="1"/>
            <a:ext cx="1463040" cy="6857999"/>
          </a:xfrm>
          <a:prstGeom prst="rect">
            <a:avLst/>
          </a:prstGeom>
        </p:spPr>
      </p:pic>
      <p:sp>
        <p:nvSpPr>
          <p:cNvPr id="19" name="Rounded Rectangle 18"/>
          <p:cNvSpPr/>
          <p:nvPr/>
        </p:nvSpPr>
        <p:spPr>
          <a:xfrm>
            <a:off x="4791556" y="3120232"/>
            <a:ext cx="4248015" cy="553932"/>
          </a:xfrm>
          <a:prstGeom prst="roundRect">
            <a:avLst>
              <a:gd name="adj" fmla="val 50000"/>
            </a:avLst>
          </a:prstGeom>
          <a:solidFill>
            <a:schemeClr val="accent4">
              <a:lumMod val="60000"/>
              <a:lumOff val="40000"/>
              <a:alpha val="79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  PVC COATING</a:t>
            </a:r>
          </a:p>
        </p:txBody>
      </p:sp>
      <p:sp>
        <p:nvSpPr>
          <p:cNvPr id="12" name="Oval 11"/>
          <p:cNvSpPr/>
          <p:nvPr/>
        </p:nvSpPr>
        <p:spPr>
          <a:xfrm>
            <a:off x="4821093" y="3110625"/>
            <a:ext cx="609038" cy="54454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7030A0"/>
                </a:solidFill>
              </a:rPr>
              <a:t>03</a:t>
            </a:r>
          </a:p>
        </p:txBody>
      </p:sp>
      <p:sp>
        <p:nvSpPr>
          <p:cNvPr id="20" name="Oval 19"/>
          <p:cNvSpPr/>
          <p:nvPr/>
        </p:nvSpPr>
        <p:spPr>
          <a:xfrm>
            <a:off x="4481012" y="4432333"/>
            <a:ext cx="683091" cy="553932"/>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C000"/>
                </a:solidFill>
              </a:rPr>
              <a:t>05</a:t>
            </a:r>
          </a:p>
        </p:txBody>
      </p:sp>
    </p:spTree>
    <p:extLst>
      <p:ext uri="{BB962C8B-B14F-4D97-AF65-F5344CB8AC3E}">
        <p14:creationId xmlns:p14="http://schemas.microsoft.com/office/powerpoint/2010/main" val="3144188911"/>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845937" y="768592"/>
            <a:ext cx="4481458" cy="433589"/>
          </a:xfrm>
        </p:spPr>
        <p:txBody>
          <a:bodyPr>
            <a:noAutofit/>
          </a:bodyPr>
          <a:lstStyle/>
          <a:p>
            <a:r>
              <a:rPr lang="en-US" sz="2500" dirty="0">
                <a:solidFill>
                  <a:schemeClr val="accent6">
                    <a:lumMod val="75000"/>
                  </a:schemeClr>
                </a:solidFill>
                <a:latin typeface="Britannic Bold" panose="020B0903060703020204" pitchFamily="34" charset="0"/>
              </a:rPr>
              <a:t>METAL FABRICATION</a:t>
            </a:r>
          </a:p>
        </p:txBody>
      </p:sp>
      <p:sp>
        <p:nvSpPr>
          <p:cNvPr id="6" name="Footer Placeholder 3"/>
          <p:cNvSpPr txBox="1">
            <a:spLocks/>
          </p:cNvSpPr>
          <p:nvPr/>
        </p:nvSpPr>
        <p:spPr>
          <a:xfrm>
            <a:off x="2634919" y="295523"/>
            <a:ext cx="3259439" cy="242267"/>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500" dirty="0">
                <a:solidFill>
                  <a:schemeClr val="accent2">
                    <a:lumMod val="50000"/>
                  </a:schemeClr>
                </a:solidFill>
              </a:rPr>
              <a:t>A Fabrication and Coating Company</a:t>
            </a:r>
          </a:p>
        </p:txBody>
      </p:sp>
      <p:pic>
        <p:nvPicPr>
          <p:cNvPr id="7" name="Picture 6"/>
          <p:cNvPicPr>
            <a:picLocks noChangeAspect="1"/>
          </p:cNvPicPr>
          <p:nvPr/>
        </p:nvPicPr>
        <p:blipFill>
          <a:blip r:embed="rId2"/>
          <a:stretch>
            <a:fillRect/>
          </a:stretch>
        </p:blipFill>
        <p:spPr>
          <a:xfrm>
            <a:off x="1524477" y="50653"/>
            <a:ext cx="1237055" cy="1280160"/>
          </a:xfrm>
          <a:prstGeom prst="rect">
            <a:avLst/>
          </a:prstGeom>
        </p:spPr>
      </p:pic>
      <p:sp>
        <p:nvSpPr>
          <p:cNvPr id="8" name="Rectangle 7"/>
          <p:cNvSpPr/>
          <p:nvPr/>
        </p:nvSpPr>
        <p:spPr>
          <a:xfrm>
            <a:off x="0" y="1"/>
            <a:ext cx="1463040" cy="6857999"/>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678775" y="1674674"/>
            <a:ext cx="7057552" cy="3908762"/>
          </a:xfrm>
          <a:prstGeom prst="rect">
            <a:avLst/>
          </a:prstGeom>
          <a:noFill/>
        </p:spPr>
        <p:txBody>
          <a:bodyPr wrap="square" rtlCol="0">
            <a:spAutoFit/>
          </a:bodyPr>
          <a:lstStyle/>
          <a:p>
            <a:pPr algn="just"/>
            <a:r>
              <a:rPr lang="en-US" sz="1500" dirty="0">
                <a:latin typeface="Ebrima" panose="02000000000000000000" pitchFamily="2" charset="0"/>
                <a:ea typeface="Ebrima" panose="02000000000000000000" pitchFamily="2" charset="0"/>
                <a:cs typeface="Ebrima" panose="02000000000000000000" pitchFamily="2" charset="0"/>
              </a:rPr>
              <a:t>Metal fabrication is the creation of metal structure by cutting bending and assembly process. It is a value-added process involving the creation of structures, parts, specifically designed output from various materials </a:t>
            </a:r>
          </a:p>
          <a:p>
            <a:pPr algn="just"/>
            <a:endParaRPr lang="en-US" sz="1500" dirty="0">
              <a:latin typeface="Ebrima" panose="02000000000000000000" pitchFamily="2" charset="0"/>
              <a:ea typeface="Ebrima" panose="02000000000000000000" pitchFamily="2" charset="0"/>
              <a:cs typeface="Ebrima" panose="02000000000000000000" pitchFamily="2" charset="0"/>
            </a:endParaRPr>
          </a:p>
          <a:p>
            <a:pPr algn="just"/>
            <a:r>
              <a:rPr lang="en-US" sz="1500" dirty="0">
                <a:latin typeface="Ebrima" panose="02000000000000000000" pitchFamily="2" charset="0"/>
                <a:ea typeface="Ebrima" panose="02000000000000000000" pitchFamily="2" charset="0"/>
                <a:cs typeface="Ebrima" panose="02000000000000000000" pitchFamily="2" charset="0"/>
              </a:rPr>
              <a:t>We are equipped with Hydraulic press break, Hydraulic Shearing machine and other machineries/tools and you can depend us for folding, bending, cutting, rolling, spinning, and finishing and we offer MIG or TIG welding on any alloy that can be welded</a:t>
            </a:r>
          </a:p>
          <a:p>
            <a:pPr algn="just"/>
            <a:endParaRPr lang="en-US" sz="1500" dirty="0">
              <a:latin typeface="Ebrima" panose="02000000000000000000" pitchFamily="2" charset="0"/>
              <a:ea typeface="Ebrima" panose="02000000000000000000" pitchFamily="2" charset="0"/>
              <a:cs typeface="Ebrima" panose="02000000000000000000" pitchFamily="2" charset="0"/>
            </a:endParaRPr>
          </a:p>
          <a:p>
            <a:pPr algn="just"/>
            <a:r>
              <a:rPr lang="en-US" sz="1500" dirty="0">
                <a:latin typeface="Ebrima" panose="02000000000000000000" pitchFamily="2" charset="0"/>
                <a:ea typeface="Ebrima" panose="02000000000000000000" pitchFamily="2" charset="0"/>
                <a:cs typeface="Ebrima" panose="02000000000000000000" pitchFamily="2" charset="0"/>
              </a:rPr>
              <a:t>We have successfully fabricated for many projects requiring Handrails with/ without mesh using GI sheets/SS steel, Steel Enclosures with single cut open louvered door with lock, Cabinet shelves for supermarkets, Display units and many other works as per the prescribed drawings</a:t>
            </a:r>
          </a:p>
          <a:p>
            <a:pPr algn="just"/>
            <a:endParaRPr lang="en-US" sz="1500" dirty="0">
              <a:latin typeface="Ebrima" panose="02000000000000000000" pitchFamily="2" charset="0"/>
              <a:ea typeface="Ebrima" panose="02000000000000000000" pitchFamily="2" charset="0"/>
              <a:cs typeface="Ebrima" panose="02000000000000000000" pitchFamily="2" charset="0"/>
            </a:endParaRPr>
          </a:p>
          <a:p>
            <a:pPr algn="just"/>
            <a:endParaRPr lang="en-US" dirty="0"/>
          </a:p>
          <a:p>
            <a:pPr algn="just"/>
            <a:endParaRPr lang="en-US" dirty="0"/>
          </a:p>
        </p:txBody>
      </p:sp>
      <p:sp>
        <p:nvSpPr>
          <p:cNvPr id="2" name="Rounded Rectangle 1"/>
          <p:cNvSpPr/>
          <p:nvPr/>
        </p:nvSpPr>
        <p:spPr>
          <a:xfrm rot="1597038">
            <a:off x="8827106" y="3125319"/>
            <a:ext cx="2852027" cy="2839519"/>
          </a:xfrm>
          <a:prstGeom prst="roundRect">
            <a:avLst>
              <a:gd name="adj" fmla="val 41305"/>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5926235"/>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803740" y="750166"/>
            <a:ext cx="4481458" cy="433589"/>
          </a:xfrm>
        </p:spPr>
        <p:txBody>
          <a:bodyPr>
            <a:noAutofit/>
          </a:bodyPr>
          <a:lstStyle/>
          <a:p>
            <a:r>
              <a:rPr lang="en-US" sz="2500" dirty="0">
                <a:solidFill>
                  <a:schemeClr val="accent6">
                    <a:lumMod val="75000"/>
                  </a:schemeClr>
                </a:solidFill>
                <a:latin typeface="Britannic Bold" panose="020B0903060703020204" pitchFamily="34" charset="0"/>
              </a:rPr>
              <a:t>DESIGN LASER CUTTING</a:t>
            </a:r>
          </a:p>
        </p:txBody>
      </p:sp>
      <p:sp>
        <p:nvSpPr>
          <p:cNvPr id="6" name="Footer Placeholder 3"/>
          <p:cNvSpPr txBox="1">
            <a:spLocks/>
          </p:cNvSpPr>
          <p:nvPr/>
        </p:nvSpPr>
        <p:spPr>
          <a:xfrm>
            <a:off x="2677127" y="323659"/>
            <a:ext cx="3259439" cy="242267"/>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500" dirty="0">
                <a:solidFill>
                  <a:schemeClr val="accent2">
                    <a:lumMod val="50000"/>
                  </a:schemeClr>
                </a:solidFill>
              </a:rPr>
              <a:t>A Fabrication and Coating Company</a:t>
            </a:r>
          </a:p>
        </p:txBody>
      </p:sp>
      <p:pic>
        <p:nvPicPr>
          <p:cNvPr id="7" name="Picture 6"/>
          <p:cNvPicPr>
            <a:picLocks noChangeAspect="1"/>
          </p:cNvPicPr>
          <p:nvPr/>
        </p:nvPicPr>
        <p:blipFill>
          <a:blip r:embed="rId2"/>
          <a:stretch>
            <a:fillRect/>
          </a:stretch>
        </p:blipFill>
        <p:spPr>
          <a:xfrm>
            <a:off x="1566685" y="78789"/>
            <a:ext cx="1237055" cy="1280160"/>
          </a:xfrm>
          <a:prstGeom prst="rect">
            <a:avLst/>
          </a:prstGeom>
        </p:spPr>
      </p:pic>
      <p:sp>
        <p:nvSpPr>
          <p:cNvPr id="10" name="TextBox 9"/>
          <p:cNvSpPr txBox="1"/>
          <p:nvPr/>
        </p:nvSpPr>
        <p:spPr>
          <a:xfrm>
            <a:off x="1693294" y="1603819"/>
            <a:ext cx="7223760" cy="2369880"/>
          </a:xfrm>
          <a:prstGeom prst="rect">
            <a:avLst/>
          </a:prstGeom>
          <a:noFill/>
        </p:spPr>
        <p:txBody>
          <a:bodyPr wrap="square" rtlCol="0">
            <a:spAutoFit/>
          </a:bodyPr>
          <a:lstStyle/>
          <a:p>
            <a:pPr algn="just"/>
            <a:r>
              <a:rPr lang="en-US" sz="1600" dirty="0">
                <a:latin typeface="Ebrima" panose="02000000000000000000" pitchFamily="2" charset="0"/>
                <a:ea typeface="Ebrima" panose="02000000000000000000" pitchFamily="2" charset="0"/>
                <a:cs typeface="Ebrima" panose="02000000000000000000" pitchFamily="2" charset="0"/>
              </a:rPr>
              <a:t>Laser cutting technology uses laser to slice materials. The laser optics and CNC (computer numerical control) are used to direct the material, or the laser beam generated leaving an edge with a high-quality surface finish.</a:t>
            </a:r>
          </a:p>
          <a:p>
            <a:pPr algn="just"/>
            <a:endParaRPr lang="en-US" sz="1600" dirty="0">
              <a:latin typeface="Ebrima" panose="02000000000000000000" pitchFamily="2" charset="0"/>
              <a:ea typeface="Ebrima" panose="02000000000000000000" pitchFamily="2" charset="0"/>
              <a:cs typeface="Ebrima" panose="02000000000000000000" pitchFamily="2" charset="0"/>
            </a:endParaRPr>
          </a:p>
          <a:p>
            <a:pPr algn="just"/>
            <a:r>
              <a:rPr lang="en-US" sz="1600" dirty="0">
                <a:latin typeface="Ebrima" panose="02000000000000000000" pitchFamily="2" charset="0"/>
                <a:ea typeface="Ebrima" panose="02000000000000000000" pitchFamily="2" charset="0"/>
                <a:cs typeface="Ebrima" panose="02000000000000000000" pitchFamily="2" charset="0"/>
              </a:rPr>
              <a:t>We offer quality laser cutting services of all kinds of designs that can be applied on Mild Steel, Stainless Steel, Aluminium sheets, Pipes (Round and Square)</a:t>
            </a:r>
          </a:p>
          <a:p>
            <a:pPr algn="just"/>
            <a:endParaRPr lang="en-US" dirty="0"/>
          </a:p>
          <a:p>
            <a:pPr algn="just"/>
            <a:endParaRPr lang="en-US" dirty="0"/>
          </a:p>
        </p:txBody>
      </p:sp>
      <p:pic>
        <p:nvPicPr>
          <p:cNvPr id="2" name="Picture 1"/>
          <p:cNvPicPr>
            <a:picLocks noChangeAspect="1"/>
          </p:cNvPicPr>
          <p:nvPr/>
        </p:nvPicPr>
        <p:blipFill>
          <a:blip r:embed="rId3"/>
          <a:stretch>
            <a:fillRect/>
          </a:stretch>
        </p:blipFill>
        <p:spPr>
          <a:xfrm>
            <a:off x="-10774" y="-28134"/>
            <a:ext cx="1473814" cy="6956474"/>
          </a:xfrm>
          <a:prstGeom prst="rect">
            <a:avLst/>
          </a:prstGeom>
        </p:spPr>
      </p:pic>
      <p:sp>
        <p:nvSpPr>
          <p:cNvPr id="3" name="Cloud Callout 2"/>
          <p:cNvSpPr/>
          <p:nvPr/>
        </p:nvSpPr>
        <p:spPr>
          <a:xfrm>
            <a:off x="8707902" y="3657601"/>
            <a:ext cx="3441894" cy="2827606"/>
          </a:xfrm>
          <a:prstGeom prst="cloudCallout">
            <a:avLst>
              <a:gd name="adj1" fmla="val -14237"/>
              <a:gd name="adj2" fmla="val 48437"/>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6603723"/>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2789669" y="818766"/>
            <a:ext cx="4481458" cy="433589"/>
          </a:xfrm>
        </p:spPr>
        <p:txBody>
          <a:bodyPr>
            <a:noAutofit/>
          </a:bodyPr>
          <a:lstStyle/>
          <a:p>
            <a:r>
              <a:rPr lang="en-US" sz="2500" dirty="0">
                <a:solidFill>
                  <a:schemeClr val="accent6">
                    <a:lumMod val="75000"/>
                  </a:schemeClr>
                </a:solidFill>
                <a:latin typeface="Britannic Bold" panose="020B0903060703020204" pitchFamily="34" charset="0"/>
              </a:rPr>
              <a:t>POWDER COATING</a:t>
            </a:r>
          </a:p>
        </p:txBody>
      </p:sp>
      <p:sp>
        <p:nvSpPr>
          <p:cNvPr id="9" name="Footer Placeholder 3"/>
          <p:cNvSpPr txBox="1">
            <a:spLocks/>
          </p:cNvSpPr>
          <p:nvPr/>
        </p:nvSpPr>
        <p:spPr>
          <a:xfrm>
            <a:off x="2598662" y="294190"/>
            <a:ext cx="3259439" cy="242267"/>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500" dirty="0">
                <a:solidFill>
                  <a:schemeClr val="accent2">
                    <a:lumMod val="50000"/>
                  </a:schemeClr>
                </a:solidFill>
              </a:rPr>
              <a:t>A Fabrication and Coating Company</a:t>
            </a:r>
          </a:p>
        </p:txBody>
      </p:sp>
      <p:pic>
        <p:nvPicPr>
          <p:cNvPr id="10" name="Picture 9"/>
          <p:cNvPicPr>
            <a:picLocks noChangeAspect="1"/>
          </p:cNvPicPr>
          <p:nvPr/>
        </p:nvPicPr>
        <p:blipFill>
          <a:blip r:embed="rId2"/>
          <a:stretch>
            <a:fillRect/>
          </a:stretch>
        </p:blipFill>
        <p:spPr>
          <a:xfrm>
            <a:off x="1486619" y="89169"/>
            <a:ext cx="1237055" cy="1280160"/>
          </a:xfrm>
          <a:prstGeom prst="rect">
            <a:avLst/>
          </a:prstGeom>
        </p:spPr>
      </p:pic>
      <p:sp>
        <p:nvSpPr>
          <p:cNvPr id="11" name="TextBox 10"/>
          <p:cNvSpPr txBox="1"/>
          <p:nvPr/>
        </p:nvSpPr>
        <p:spPr>
          <a:xfrm>
            <a:off x="1628128" y="1568970"/>
            <a:ext cx="7065705" cy="4585871"/>
          </a:xfrm>
          <a:prstGeom prst="rect">
            <a:avLst/>
          </a:prstGeom>
          <a:noFill/>
        </p:spPr>
        <p:txBody>
          <a:bodyPr wrap="square" rtlCol="0">
            <a:spAutoFit/>
          </a:bodyPr>
          <a:lstStyle/>
          <a:p>
            <a:pPr algn="just"/>
            <a:r>
              <a:rPr lang="en-US" sz="1600" b="1" dirty="0">
                <a:latin typeface="Ebrima" panose="02000000000000000000" pitchFamily="2" charset="0"/>
                <a:ea typeface="Ebrima" panose="02000000000000000000" pitchFamily="2" charset="0"/>
                <a:cs typeface="Ebrima" panose="02000000000000000000" pitchFamily="2" charset="0"/>
              </a:rPr>
              <a:t>Powder coating</a:t>
            </a:r>
            <a:r>
              <a:rPr lang="en-US" sz="1600" dirty="0">
                <a:latin typeface="Ebrima" panose="02000000000000000000" pitchFamily="2" charset="0"/>
                <a:ea typeface="Ebrima" panose="02000000000000000000" pitchFamily="2" charset="0"/>
                <a:cs typeface="Ebrima" panose="02000000000000000000" pitchFamily="2" charset="0"/>
              </a:rPr>
              <a:t> is a type of coating that is applied as a free-flowing, dry powder. Unlike conventional liquid paint which is delivered via an evaporating solvent, powder coating is typically applied electrostatically and then cured under heat and is </a:t>
            </a:r>
            <a:r>
              <a:rPr lang="en-US" sz="1600" b="1" dirty="0">
                <a:latin typeface="Ebrima" panose="02000000000000000000" pitchFamily="2" charset="0"/>
                <a:ea typeface="Ebrima" panose="02000000000000000000" pitchFamily="2" charset="0"/>
                <a:cs typeface="Ebrima" panose="02000000000000000000" pitchFamily="2" charset="0"/>
              </a:rPr>
              <a:t>eco friendly</a:t>
            </a:r>
          </a:p>
          <a:p>
            <a:pPr algn="just"/>
            <a:endParaRPr lang="en-US" sz="1600" dirty="0">
              <a:latin typeface="Ebrima" panose="02000000000000000000" pitchFamily="2" charset="0"/>
              <a:ea typeface="Ebrima" panose="02000000000000000000" pitchFamily="2" charset="0"/>
              <a:cs typeface="Ebrima" panose="02000000000000000000" pitchFamily="2" charset="0"/>
            </a:endParaRPr>
          </a:p>
          <a:p>
            <a:pPr algn="just"/>
            <a:r>
              <a:rPr lang="en-US" sz="1600" dirty="0">
                <a:latin typeface="Ebrima" panose="02000000000000000000" pitchFamily="2" charset="0"/>
                <a:ea typeface="Ebrima" panose="02000000000000000000" pitchFamily="2" charset="0"/>
                <a:cs typeface="Ebrima" panose="02000000000000000000" pitchFamily="2" charset="0"/>
              </a:rPr>
              <a:t>Our conveyor used powder coating facility is capable to powder coat Aluminium Extrusions, Furniture’s including Lab furniture, Railings, Doors, Gates, Windows and many other components. We have Automatic and manual powder coating guns from world renowned  </a:t>
            </a:r>
            <a:r>
              <a:rPr lang="en-US" sz="1600" b="1" dirty="0">
                <a:latin typeface="Ebrima" panose="02000000000000000000" pitchFamily="2" charset="0"/>
                <a:ea typeface="Ebrima" panose="02000000000000000000" pitchFamily="2" charset="0"/>
                <a:cs typeface="Ebrima" panose="02000000000000000000" pitchFamily="2" charset="0"/>
              </a:rPr>
              <a:t>GEMA</a:t>
            </a:r>
            <a:r>
              <a:rPr lang="en-US" sz="1600" dirty="0">
                <a:latin typeface="Ebrima" panose="02000000000000000000" pitchFamily="2" charset="0"/>
                <a:ea typeface="Ebrima" panose="02000000000000000000" pitchFamily="2" charset="0"/>
                <a:cs typeface="Ebrima" panose="02000000000000000000" pitchFamily="2" charset="0"/>
              </a:rPr>
              <a:t>, Switzerland. We use quality powder from Jotun Powder coatings and Akzo Nobel </a:t>
            </a:r>
          </a:p>
          <a:p>
            <a:pPr algn="just"/>
            <a:endParaRPr lang="en-US" sz="1600" dirty="0">
              <a:latin typeface="Ebrima" panose="02000000000000000000" pitchFamily="2" charset="0"/>
              <a:ea typeface="Ebrima" panose="02000000000000000000" pitchFamily="2" charset="0"/>
              <a:cs typeface="Ebrima" panose="02000000000000000000" pitchFamily="2" charset="0"/>
            </a:endParaRPr>
          </a:p>
          <a:p>
            <a:pPr algn="just"/>
            <a:r>
              <a:rPr lang="en-US" sz="1600" b="1" dirty="0">
                <a:latin typeface="Clarendon Lt BT" panose="02040604040505020204" pitchFamily="18" charset="0"/>
                <a:ea typeface="Arial Unicode MS" panose="020B0604020202020204" pitchFamily="34" charset="-128"/>
                <a:cs typeface="Arial Unicode MS" panose="020B0604020202020204" pitchFamily="34" charset="-128"/>
              </a:rPr>
              <a:t>Our Box oven facility can powder coat fabricated items that are up to 3m H x 2m W and 7 m Length</a:t>
            </a:r>
          </a:p>
          <a:p>
            <a:pPr algn="just"/>
            <a:r>
              <a:rPr lang="en-US" sz="1600" dirty="0">
                <a:latin typeface="Ebrima" panose="02000000000000000000" pitchFamily="2" charset="0"/>
                <a:ea typeface="Ebrima" panose="02000000000000000000" pitchFamily="2" charset="0"/>
                <a:cs typeface="Ebrima" panose="02000000000000000000" pitchFamily="2" charset="0"/>
              </a:rPr>
              <a:t> </a:t>
            </a:r>
          </a:p>
          <a:p>
            <a:pPr algn="just"/>
            <a:r>
              <a:rPr lang="en-US" sz="1600" dirty="0">
                <a:latin typeface="Ebrima" panose="02000000000000000000" pitchFamily="2" charset="0"/>
                <a:ea typeface="Ebrima" panose="02000000000000000000" pitchFamily="2" charset="0"/>
                <a:cs typeface="Ebrima" panose="02000000000000000000" pitchFamily="2" charset="0"/>
              </a:rPr>
              <a:t>We cater to Aluminium &amp; Metal Fabricators, Signage makers,</a:t>
            </a:r>
          </a:p>
          <a:p>
            <a:pPr algn="just"/>
            <a:r>
              <a:rPr lang="en-US" sz="1600" dirty="0">
                <a:latin typeface="Ebrima" panose="02000000000000000000" pitchFamily="2" charset="0"/>
                <a:ea typeface="Ebrima" panose="02000000000000000000" pitchFamily="2" charset="0"/>
                <a:cs typeface="Ebrima" panose="02000000000000000000" pitchFamily="2" charset="0"/>
              </a:rPr>
              <a:t> interior and Fit out contractors, contracting companies etc.</a:t>
            </a:r>
          </a:p>
          <a:p>
            <a:pPr algn="just"/>
            <a:endParaRPr lang="en-US" dirty="0"/>
          </a:p>
          <a:p>
            <a:pPr algn="just"/>
            <a:r>
              <a:rPr lang="en-US" dirty="0"/>
              <a:t> </a:t>
            </a:r>
          </a:p>
        </p:txBody>
      </p:sp>
      <p:pic>
        <p:nvPicPr>
          <p:cNvPr id="3" name="Picture 2"/>
          <p:cNvPicPr>
            <a:picLocks noChangeAspect="1"/>
          </p:cNvPicPr>
          <p:nvPr/>
        </p:nvPicPr>
        <p:blipFill>
          <a:blip r:embed="rId3"/>
          <a:stretch>
            <a:fillRect/>
          </a:stretch>
        </p:blipFill>
        <p:spPr>
          <a:xfrm>
            <a:off x="-42416" y="-42204"/>
            <a:ext cx="1463040" cy="4744457"/>
          </a:xfrm>
          <a:prstGeom prst="rect">
            <a:avLst/>
          </a:prstGeom>
        </p:spPr>
      </p:pic>
      <p:pic>
        <p:nvPicPr>
          <p:cNvPr id="4" name="Picture 3"/>
          <p:cNvPicPr>
            <a:picLocks noChangeAspect="1"/>
          </p:cNvPicPr>
          <p:nvPr/>
        </p:nvPicPr>
        <p:blipFill>
          <a:blip r:embed="rId4"/>
          <a:stretch>
            <a:fillRect/>
          </a:stretch>
        </p:blipFill>
        <p:spPr>
          <a:xfrm>
            <a:off x="-42415" y="4631912"/>
            <a:ext cx="1463040" cy="2303460"/>
          </a:xfrm>
          <a:prstGeom prst="rect">
            <a:avLst/>
          </a:prstGeom>
        </p:spPr>
      </p:pic>
      <p:sp>
        <p:nvSpPr>
          <p:cNvPr id="13" name="Oval 12"/>
          <p:cNvSpPr/>
          <p:nvPr/>
        </p:nvSpPr>
        <p:spPr>
          <a:xfrm>
            <a:off x="9805876" y="2218047"/>
            <a:ext cx="2103120" cy="2103120"/>
          </a:xfrm>
          <a:prstGeom prst="ellipse">
            <a:avLst/>
          </a:prstGeom>
          <a:blipFill>
            <a:blip r:embed="rId5"/>
            <a:stretch>
              <a:fillRect/>
            </a:stretch>
          </a:blipFill>
          <a:ln>
            <a:solidFill>
              <a:schemeClr val="accent2">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9741481" y="50532"/>
            <a:ext cx="2103120" cy="2103120"/>
          </a:xfrm>
          <a:prstGeom prst="ellipse">
            <a:avLst/>
          </a:prstGeom>
          <a:blipFill>
            <a:blip r:embed="rId6"/>
            <a:stretch>
              <a:fillRect/>
            </a:stretch>
          </a:blipFill>
          <a:ln>
            <a:solidFill>
              <a:schemeClr val="accent2">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9805876" y="4631912"/>
            <a:ext cx="2103120" cy="2103120"/>
          </a:xfrm>
          <a:prstGeom prst="ellipse">
            <a:avLst/>
          </a:prstGeom>
          <a:blipFill>
            <a:blip r:embed="rId7"/>
            <a:stretch>
              <a:fillRect/>
            </a:stretch>
          </a:blipFill>
          <a:ln>
            <a:solidFill>
              <a:schemeClr val="accent2">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7271127" y="4631912"/>
            <a:ext cx="2103120" cy="2103120"/>
          </a:xfrm>
          <a:prstGeom prst="ellipse">
            <a:avLst/>
          </a:prstGeom>
          <a:blipFill>
            <a:blip r:embed="rId8"/>
            <a:stretch>
              <a:fillRect/>
            </a:stretch>
          </a:blipFill>
          <a:ln>
            <a:solidFill>
              <a:schemeClr val="accent2">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9202002"/>
      </p:ext>
    </p:extLst>
  </p:cSld>
  <p:clrMapOvr>
    <a:masterClrMapping/>
  </p:clrMapOvr>
  <p:transition spd="slow" advClick="0">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1451" y="1514908"/>
            <a:ext cx="7283163" cy="4317711"/>
          </a:xfrm>
          <a:prstGeom prst="rect">
            <a:avLst/>
          </a:prstGeom>
          <a:noFill/>
        </p:spPr>
        <p:txBody>
          <a:bodyPr wrap="square" rtlCol="0">
            <a:spAutoFit/>
          </a:bodyPr>
          <a:lstStyle/>
          <a:p>
            <a:pPr algn="just" fontAlgn="base"/>
            <a:r>
              <a:rPr lang="en-US" sz="1600" dirty="0">
                <a:latin typeface="Ebrima" panose="02000000000000000000" pitchFamily="2" charset="0"/>
                <a:ea typeface="Ebrima" panose="02000000000000000000" pitchFamily="2" charset="0"/>
                <a:cs typeface="Ebrima" panose="02000000000000000000" pitchFamily="2" charset="0"/>
              </a:rPr>
              <a:t>Wood finish coating uses polyester films transferable on aluminum and preprinted metals, for the creation of refined wood- like aesthetic effects. Wood finish coating is environment friendly because the inks used on films are ecologically certified; while the decorations, wood effect on aluminum is good to replace the wood, </a:t>
            </a:r>
            <a:r>
              <a:rPr lang="en-US" sz="1600" b="1" dirty="0">
                <a:latin typeface="Ebrima" panose="02000000000000000000" pitchFamily="2" charset="0"/>
                <a:ea typeface="Ebrima" panose="02000000000000000000" pitchFamily="2" charset="0"/>
                <a:cs typeface="Ebrima" panose="02000000000000000000" pitchFamily="2" charset="0"/>
              </a:rPr>
              <a:t>preserving forests from deforestation</a:t>
            </a:r>
          </a:p>
          <a:p>
            <a:pPr fontAlgn="base"/>
            <a:endParaRPr lang="en-US" sz="1600" dirty="0">
              <a:latin typeface="Ebrima" panose="02000000000000000000" pitchFamily="2" charset="0"/>
              <a:ea typeface="Ebrima" panose="02000000000000000000" pitchFamily="2" charset="0"/>
              <a:cs typeface="Ebrima" panose="02000000000000000000" pitchFamily="2" charset="0"/>
            </a:endParaRPr>
          </a:p>
          <a:p>
            <a:pPr algn="just"/>
            <a:r>
              <a:rPr lang="en-US" sz="1600" dirty="0">
                <a:latin typeface="Ebrima" panose="02000000000000000000" pitchFamily="2" charset="0"/>
                <a:ea typeface="Ebrima" panose="02000000000000000000" pitchFamily="2" charset="0"/>
                <a:cs typeface="Ebrima" panose="02000000000000000000" pitchFamily="2" charset="0"/>
              </a:rPr>
              <a:t>We offer quality custom finish wood grain coating works. The above applications can be decorated in any colour or design. Our custom finish wood grain coating effects easily enhance the appearance of the product</a:t>
            </a:r>
          </a:p>
          <a:p>
            <a:pPr algn="just"/>
            <a:endParaRPr lang="en-US" sz="1600" dirty="0">
              <a:latin typeface="Ebrima" panose="02000000000000000000" pitchFamily="2" charset="0"/>
              <a:ea typeface="Ebrima" panose="02000000000000000000" pitchFamily="2" charset="0"/>
              <a:cs typeface="Ebrima" panose="02000000000000000000" pitchFamily="2" charset="0"/>
            </a:endParaRPr>
          </a:p>
          <a:p>
            <a:pPr algn="just"/>
            <a:r>
              <a:rPr lang="en-US" sz="1600" dirty="0">
                <a:latin typeface="Ebrima" panose="02000000000000000000" pitchFamily="2" charset="0"/>
                <a:ea typeface="Ebrima" panose="02000000000000000000" pitchFamily="2" charset="0"/>
                <a:cs typeface="Ebrima" panose="02000000000000000000" pitchFamily="2" charset="0"/>
              </a:rPr>
              <a:t>Most common uses for Wood grain decorative coating:</a:t>
            </a:r>
          </a:p>
          <a:p>
            <a:pPr algn="just"/>
            <a:endParaRPr lang="en-US" sz="1600" dirty="0">
              <a:latin typeface="Ebrima" panose="02000000000000000000" pitchFamily="2" charset="0"/>
              <a:ea typeface="Ebrima" panose="02000000000000000000" pitchFamily="2" charset="0"/>
              <a:cs typeface="Ebrima" panose="02000000000000000000" pitchFamily="2" charset="0"/>
            </a:endParaRPr>
          </a:p>
          <a:p>
            <a:pPr algn="just"/>
            <a:r>
              <a:rPr lang="en-US" sz="1600" dirty="0">
                <a:latin typeface="Ebrima" panose="02000000000000000000" pitchFamily="2" charset="0"/>
                <a:ea typeface="Ebrima" panose="02000000000000000000" pitchFamily="2" charset="0"/>
                <a:cs typeface="Ebrima" panose="02000000000000000000" pitchFamily="2" charset="0"/>
              </a:rPr>
              <a:t>(</a:t>
            </a:r>
            <a:r>
              <a:rPr lang="en-US" sz="1600" dirty="0" err="1">
                <a:latin typeface="Ebrima" panose="02000000000000000000" pitchFamily="2" charset="0"/>
                <a:ea typeface="Ebrima" panose="02000000000000000000" pitchFamily="2" charset="0"/>
                <a:cs typeface="Ebrima" panose="02000000000000000000" pitchFamily="2" charset="0"/>
              </a:rPr>
              <a:t>i</a:t>
            </a:r>
            <a:r>
              <a:rPr lang="en-US" sz="1600" dirty="0">
                <a:latin typeface="Ebrima" panose="02000000000000000000" pitchFamily="2" charset="0"/>
                <a:ea typeface="Ebrima" panose="02000000000000000000" pitchFamily="2" charset="0"/>
                <a:cs typeface="Ebrima" panose="02000000000000000000" pitchFamily="2" charset="0"/>
              </a:rPr>
              <a:t>) Windows (extrusion) (ii) Aluminium Sheets, (iii) Doors and Garage Doors, (iv) Decorative Ceiling Tiles Pergola,  (v) Benches, Tables, Chairs, etc. (vi) Decorative Decks and Railings, (vii) Kitchen Cabinets, Tops, Enclosures etc. (viii) Shelves, Displays, Counter tops and so on</a:t>
            </a:r>
          </a:p>
          <a:p>
            <a:endParaRPr lang="en-US" dirty="0"/>
          </a:p>
        </p:txBody>
      </p:sp>
      <p:sp>
        <p:nvSpPr>
          <p:cNvPr id="5" name="Title 1"/>
          <p:cNvSpPr>
            <a:spLocks noGrp="1"/>
          </p:cNvSpPr>
          <p:nvPr>
            <p:ph type="title"/>
          </p:nvPr>
        </p:nvSpPr>
        <p:spPr>
          <a:xfrm>
            <a:off x="2749541" y="723002"/>
            <a:ext cx="4906851" cy="433589"/>
          </a:xfrm>
        </p:spPr>
        <p:txBody>
          <a:bodyPr>
            <a:noAutofit/>
          </a:bodyPr>
          <a:lstStyle/>
          <a:p>
            <a:r>
              <a:rPr lang="en-US" sz="2500" dirty="0">
                <a:solidFill>
                  <a:schemeClr val="accent6">
                    <a:lumMod val="75000"/>
                  </a:schemeClr>
                </a:solidFill>
                <a:latin typeface="Britannic Bold" panose="020B0903060703020204" pitchFamily="34" charset="0"/>
              </a:rPr>
              <a:t>WOOD FINISH POWDER COATING</a:t>
            </a:r>
          </a:p>
        </p:txBody>
      </p:sp>
      <p:sp>
        <p:nvSpPr>
          <p:cNvPr id="6" name="Footer Placeholder 3"/>
          <p:cNvSpPr txBox="1">
            <a:spLocks/>
          </p:cNvSpPr>
          <p:nvPr/>
        </p:nvSpPr>
        <p:spPr>
          <a:xfrm>
            <a:off x="2622929" y="296495"/>
            <a:ext cx="3259439" cy="242267"/>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500" dirty="0">
                <a:solidFill>
                  <a:schemeClr val="accent2">
                    <a:lumMod val="50000"/>
                  </a:schemeClr>
                </a:solidFill>
              </a:rPr>
              <a:t>A Fabrication and Coating Company</a:t>
            </a:r>
          </a:p>
        </p:txBody>
      </p:sp>
      <p:pic>
        <p:nvPicPr>
          <p:cNvPr id="7" name="Picture 6"/>
          <p:cNvPicPr>
            <a:picLocks noChangeAspect="1"/>
          </p:cNvPicPr>
          <p:nvPr/>
        </p:nvPicPr>
        <p:blipFill>
          <a:blip r:embed="rId3"/>
          <a:stretch>
            <a:fillRect/>
          </a:stretch>
        </p:blipFill>
        <p:spPr>
          <a:xfrm>
            <a:off x="1512487" y="51625"/>
            <a:ext cx="1237055" cy="1280160"/>
          </a:xfrm>
          <a:prstGeom prst="rect">
            <a:avLst/>
          </a:prstGeom>
        </p:spPr>
      </p:pic>
      <p:pic>
        <p:nvPicPr>
          <p:cNvPr id="9" name="Picture 8"/>
          <p:cNvPicPr>
            <a:picLocks noChangeAspect="1"/>
          </p:cNvPicPr>
          <p:nvPr/>
        </p:nvPicPr>
        <p:blipFill>
          <a:blip r:embed="rId4"/>
          <a:stretch>
            <a:fillRect/>
          </a:stretch>
        </p:blipFill>
        <p:spPr>
          <a:xfrm>
            <a:off x="0" y="0"/>
            <a:ext cx="1477104" cy="6858000"/>
          </a:xfrm>
          <a:prstGeom prst="rect">
            <a:avLst/>
          </a:prstGeom>
        </p:spPr>
      </p:pic>
      <p:sp>
        <p:nvSpPr>
          <p:cNvPr id="8" name="Rounded Rectangle 7"/>
          <p:cNvSpPr/>
          <p:nvPr/>
        </p:nvSpPr>
        <p:spPr>
          <a:xfrm rot="20590960">
            <a:off x="9344850" y="4164070"/>
            <a:ext cx="2276296" cy="2279360"/>
          </a:xfrm>
          <a:prstGeom prst="roundRect">
            <a:avLst>
              <a:gd name="adj" fmla="val 36339"/>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422876">
            <a:off x="5822745" y="5274431"/>
            <a:ext cx="2248665" cy="1392568"/>
          </a:xfrm>
          <a:prstGeom prst="rect">
            <a:avLst/>
          </a:prstGeom>
        </p:spPr>
      </p:pic>
      <p:pic>
        <p:nvPicPr>
          <p:cNvPr id="10"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813085" y="538762"/>
            <a:ext cx="1007527" cy="1484339"/>
          </a:xfrm>
          <a:prstGeom prst="rect">
            <a:avLst/>
          </a:prstGeom>
          <a:noFill/>
          <a:effectLst/>
          <a:scene3d>
            <a:camera prst="orthographicFront"/>
            <a:lightRig rig="balanced" dir="t"/>
          </a:scene3d>
          <a:sp3d extrusionH="25400">
            <a:bevelT w="165100" prst="coolSlant"/>
            <a:bevelB w="165100" prst="coolSlant"/>
          </a:sp3d>
          <a:extLst>
            <a:ext uri="{909E8E84-426E-40DD-AFC4-6F175D3DCCD1}">
              <a14:hiddenFill xmlns:a14="http://schemas.microsoft.com/office/drawing/2010/main">
                <a:solidFill>
                  <a:srgbClr val="FFFFFF"/>
                </a:solidFill>
              </a14:hiddenFill>
            </a:ext>
          </a:extLst>
        </p:spPr>
      </p:pic>
      <p:pic>
        <p:nvPicPr>
          <p:cNvPr id="11"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448570" y="538762"/>
            <a:ext cx="1014683" cy="1483210"/>
          </a:xfrm>
          <a:prstGeom prst="rect">
            <a:avLst/>
          </a:prstGeom>
          <a:noFill/>
          <a:effectLst/>
          <a:scene3d>
            <a:camera prst="orthographicFront"/>
            <a:lightRig rig="threePt" dir="t"/>
          </a:scene3d>
          <a:sp3d extrusionH="25400">
            <a:bevelT w="165100" prst="coolSlant"/>
            <a:bevelB w="165100" prst="coolSlant"/>
          </a:sp3d>
          <a:extLst>
            <a:ext uri="{909E8E84-426E-40DD-AFC4-6F175D3DCCD1}">
              <a14:hiddenFill xmlns:a14="http://schemas.microsoft.com/office/drawing/2010/main">
                <a:solidFill>
                  <a:srgbClr val="FFFFFF"/>
                </a:solidFill>
              </a14:hiddenFill>
            </a:ext>
          </a:extLst>
        </p:spPr>
      </p:pic>
      <p:pic>
        <p:nvPicPr>
          <p:cNvPr id="12" name="Picture 1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863655" y="2403110"/>
            <a:ext cx="1027933" cy="1480411"/>
          </a:xfrm>
          <a:prstGeom prst="rect">
            <a:avLst/>
          </a:prstGeom>
          <a:noFill/>
          <a:ln cmpd="dbl">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scene3d>
            <a:camera prst="orthographicFront"/>
            <a:lightRig rig="threePt" dir="t"/>
          </a:scene3d>
          <a:sp3d extrusionH="25400">
            <a:bevelT w="165100" prst="coolSlant"/>
            <a:bevelB w="165100" prst="coolSlant"/>
          </a:sp3d>
        </p:spPr>
      </p:pic>
      <p:pic>
        <p:nvPicPr>
          <p:cNvPr id="13" name="Picture 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428824" y="2403110"/>
            <a:ext cx="1054174" cy="1464652"/>
          </a:xfrm>
          <a:prstGeom prst="rect">
            <a:avLst/>
          </a:prstGeom>
          <a:noFill/>
          <a:effectLst/>
          <a:scene3d>
            <a:camera prst="orthographicFront"/>
            <a:lightRig rig="threePt" dir="t"/>
          </a:scene3d>
          <a:sp3d extrusionH="25400">
            <a:bevelT w="165100" prst="coolSlant"/>
            <a:bevelB w="165100" prst="coolSlan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1733406"/>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2749541" y="723002"/>
            <a:ext cx="4906851" cy="433589"/>
          </a:xfrm>
        </p:spPr>
        <p:txBody>
          <a:bodyPr>
            <a:noAutofit/>
          </a:bodyPr>
          <a:lstStyle/>
          <a:p>
            <a:r>
              <a:rPr lang="en-US" sz="2500" dirty="0">
                <a:solidFill>
                  <a:schemeClr val="accent6">
                    <a:lumMod val="75000"/>
                  </a:schemeClr>
                </a:solidFill>
                <a:latin typeface="Britannic Bold" panose="020B0903060703020204" pitchFamily="34" charset="0"/>
              </a:rPr>
              <a:t>PVC COATING</a:t>
            </a:r>
          </a:p>
        </p:txBody>
      </p:sp>
      <p:sp>
        <p:nvSpPr>
          <p:cNvPr id="6" name="Footer Placeholder 3"/>
          <p:cNvSpPr txBox="1">
            <a:spLocks/>
          </p:cNvSpPr>
          <p:nvPr/>
        </p:nvSpPr>
        <p:spPr>
          <a:xfrm>
            <a:off x="2622929" y="296495"/>
            <a:ext cx="3259439" cy="242267"/>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500" dirty="0">
                <a:solidFill>
                  <a:schemeClr val="accent2">
                    <a:lumMod val="50000"/>
                  </a:schemeClr>
                </a:solidFill>
              </a:rPr>
              <a:t>A Fabrication and Coating Company</a:t>
            </a:r>
          </a:p>
        </p:txBody>
      </p:sp>
      <p:pic>
        <p:nvPicPr>
          <p:cNvPr id="7" name="Picture 6"/>
          <p:cNvPicPr>
            <a:picLocks noChangeAspect="1"/>
          </p:cNvPicPr>
          <p:nvPr/>
        </p:nvPicPr>
        <p:blipFill>
          <a:blip r:embed="rId3"/>
          <a:stretch>
            <a:fillRect/>
          </a:stretch>
        </p:blipFill>
        <p:spPr>
          <a:xfrm>
            <a:off x="1539783" y="51625"/>
            <a:ext cx="1237055" cy="1280160"/>
          </a:xfrm>
          <a:prstGeom prst="rect">
            <a:avLst/>
          </a:prstGeom>
        </p:spPr>
      </p:pic>
      <p:sp>
        <p:nvSpPr>
          <p:cNvPr id="14" name="TextBox 13"/>
          <p:cNvSpPr txBox="1"/>
          <p:nvPr/>
        </p:nvSpPr>
        <p:spPr>
          <a:xfrm>
            <a:off x="1814951" y="1576655"/>
            <a:ext cx="6968441" cy="2308324"/>
          </a:xfrm>
          <a:prstGeom prst="rect">
            <a:avLst/>
          </a:prstGeom>
          <a:noFill/>
        </p:spPr>
        <p:txBody>
          <a:bodyPr wrap="square" rtlCol="0">
            <a:spAutoFit/>
          </a:bodyPr>
          <a:lstStyle/>
          <a:p>
            <a:pPr algn="just"/>
            <a:r>
              <a:rPr lang="en-US" sz="1600" dirty="0">
                <a:latin typeface="Ebrima" panose="02000000000000000000" pitchFamily="2" charset="0"/>
                <a:ea typeface="Ebrima" panose="02000000000000000000" pitchFamily="2" charset="0"/>
                <a:cs typeface="Ebrima" panose="02000000000000000000" pitchFamily="2" charset="0"/>
              </a:rPr>
              <a:t>PVC powder coating is used on steel and aluminum in applications like corrosion, impact, and abrasion.</a:t>
            </a:r>
          </a:p>
          <a:p>
            <a:pPr algn="just"/>
            <a:endParaRPr lang="en-US" sz="1600" dirty="0">
              <a:latin typeface="Ebrima" panose="02000000000000000000" pitchFamily="2" charset="0"/>
              <a:ea typeface="Ebrima" panose="02000000000000000000" pitchFamily="2" charset="0"/>
              <a:cs typeface="Ebrima" panose="02000000000000000000" pitchFamily="2" charset="0"/>
            </a:endParaRPr>
          </a:p>
          <a:p>
            <a:pPr algn="just"/>
            <a:r>
              <a:rPr lang="en-US" sz="1600" dirty="0">
                <a:latin typeface="Ebrima" panose="02000000000000000000" pitchFamily="2" charset="0"/>
                <a:ea typeface="Ebrima" panose="02000000000000000000" pitchFamily="2" charset="0"/>
                <a:cs typeface="Ebrima" panose="02000000000000000000" pitchFamily="2" charset="0"/>
              </a:rPr>
              <a:t>PVC Coated products are engineered to withstand harsh and corrosive environments to resist oils, grease, acids, alkalis, and moisture like in the petrochemical industry. </a:t>
            </a:r>
          </a:p>
          <a:p>
            <a:pPr algn="just"/>
            <a:endParaRPr lang="en-US" sz="1600" dirty="0">
              <a:latin typeface="Ebrima" panose="02000000000000000000" pitchFamily="2" charset="0"/>
              <a:ea typeface="Ebrima" panose="02000000000000000000" pitchFamily="2" charset="0"/>
              <a:cs typeface="Ebrima" panose="02000000000000000000" pitchFamily="2" charset="0"/>
            </a:endParaRPr>
          </a:p>
          <a:p>
            <a:pPr algn="just"/>
            <a:r>
              <a:rPr lang="en-US" sz="1600" dirty="0">
                <a:latin typeface="Ebrima" panose="02000000000000000000" pitchFamily="2" charset="0"/>
                <a:ea typeface="Ebrima" panose="02000000000000000000" pitchFamily="2" charset="0"/>
                <a:cs typeface="Ebrima" panose="02000000000000000000" pitchFamily="2" charset="0"/>
              </a:rPr>
              <a:t>We offer PVC coating on various fittings in both galvanized, rigid steel and rigid aluminum fittings</a:t>
            </a:r>
          </a:p>
        </p:txBody>
      </p:sp>
      <p:pic>
        <p:nvPicPr>
          <p:cNvPr id="4" name="Picture 3"/>
          <p:cNvPicPr>
            <a:picLocks noChangeAspect="1"/>
          </p:cNvPicPr>
          <p:nvPr/>
        </p:nvPicPr>
        <p:blipFill>
          <a:blip r:embed="rId4"/>
          <a:stretch>
            <a:fillRect/>
          </a:stretch>
        </p:blipFill>
        <p:spPr>
          <a:xfrm>
            <a:off x="9497772" y="939796"/>
            <a:ext cx="2237426" cy="2249619"/>
          </a:xfrm>
          <a:prstGeom prst="rect">
            <a:avLst/>
          </a:prstGeom>
        </p:spPr>
      </p:pic>
      <p:sp>
        <p:nvSpPr>
          <p:cNvPr id="16" name="Rounded Rectangle 15"/>
          <p:cNvSpPr/>
          <p:nvPr/>
        </p:nvSpPr>
        <p:spPr>
          <a:xfrm>
            <a:off x="9443180" y="3607980"/>
            <a:ext cx="2549073" cy="1901200"/>
          </a:xfrm>
          <a:prstGeom prst="roundRect">
            <a:avLst/>
          </a:pr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0" y="1"/>
            <a:ext cx="1433015" cy="6858000"/>
          </a:xfrm>
          <a:prstGeom prst="rect">
            <a:avLst/>
          </a:prstGeom>
          <a:pattFill prst="pct30">
            <a:fgClr>
              <a:srgbClr val="92D05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385334"/>
      </p:ext>
    </p:extLst>
  </p:cSld>
  <p:clrMapOvr>
    <a:masterClrMapping/>
  </p:clrMapOvr>
  <p:transition spd="slow">
    <p:push dir="u"/>
  </p:transition>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xml><?xml version="1.0" encoding="utf-8"?>
<a:theme xmlns:a="http://schemas.openxmlformats.org/drawingml/2006/main" name="2_Facet">
  <a:themeElements>
    <a:clrScheme name="Custom 2">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FF0000"/>
      </a:hlink>
      <a:folHlink>
        <a:srgbClr val="C0000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3.xml><?xml version="1.0" encoding="utf-8"?>
<a:theme xmlns:a="http://schemas.openxmlformats.org/drawingml/2006/main" name="Office Theme">
  <a:themeElements>
    <a:clrScheme name="Custom 4">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FFFFFF"/>
      </a:hlink>
      <a:folHlink>
        <a:srgbClr val="FFFFFF"/>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0000">
            <a:alpha val="36000"/>
          </a:srgb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1716</TotalTime>
  <Words>1327</Words>
  <Application>Microsoft Office PowerPoint</Application>
  <PresentationFormat>Widescreen</PresentationFormat>
  <Paragraphs>149</Paragraphs>
  <Slides>18</Slides>
  <Notes>3</Notes>
  <HiddenSlides>0</HiddenSlides>
  <MMClips>0</MMClips>
  <ScaleCrop>false</ScaleCrop>
  <HeadingPairs>
    <vt:vector size="8" baseType="variant">
      <vt:variant>
        <vt:lpstr>Fonts Used</vt:lpstr>
      </vt:variant>
      <vt:variant>
        <vt:i4>17</vt:i4>
      </vt:variant>
      <vt:variant>
        <vt:lpstr>Theme</vt:lpstr>
      </vt:variant>
      <vt:variant>
        <vt:i4>4</vt:i4>
      </vt:variant>
      <vt:variant>
        <vt:lpstr>Embedded OLE Servers</vt:lpstr>
      </vt:variant>
      <vt:variant>
        <vt:i4>1</vt:i4>
      </vt:variant>
      <vt:variant>
        <vt:lpstr>Slide Titles</vt:lpstr>
      </vt:variant>
      <vt:variant>
        <vt:i4>18</vt:i4>
      </vt:variant>
    </vt:vector>
  </HeadingPairs>
  <TitlesOfParts>
    <vt:vector size="40" baseType="lpstr">
      <vt:lpstr>Arial</vt:lpstr>
      <vt:lpstr>Arial Black</vt:lpstr>
      <vt:lpstr>Arial Narrow</vt:lpstr>
      <vt:lpstr>Bahnschrift Light SemiCondensed</vt:lpstr>
      <vt:lpstr>Britannic Bold</vt:lpstr>
      <vt:lpstr>Broadway</vt:lpstr>
      <vt:lpstr>Calibri</vt:lpstr>
      <vt:lpstr>Calibri Light</vt:lpstr>
      <vt:lpstr>Candara</vt:lpstr>
      <vt:lpstr>Candara Light</vt:lpstr>
      <vt:lpstr>Castellar</vt:lpstr>
      <vt:lpstr>Clarendon Lt BT</vt:lpstr>
      <vt:lpstr>Ebrima</vt:lpstr>
      <vt:lpstr>Elephant</vt:lpstr>
      <vt:lpstr>Lucida Calligraphy</vt:lpstr>
      <vt:lpstr>Trebuchet MS</vt:lpstr>
      <vt:lpstr>Wingdings 3</vt:lpstr>
      <vt:lpstr>Facet</vt:lpstr>
      <vt:lpstr>2_Facet</vt:lpstr>
      <vt:lpstr>Office Theme</vt:lpstr>
      <vt:lpstr>1_Facet</vt:lpstr>
      <vt:lpstr>Document</vt:lpstr>
      <vt:lpstr>PowerPoint Presentation</vt:lpstr>
      <vt:lpstr>PowerPoint Presentation</vt:lpstr>
      <vt:lpstr>OUR VISION &amp; MISSION</vt:lpstr>
      <vt:lpstr>PowerPoint Presentation</vt:lpstr>
      <vt:lpstr>METAL FABRICATION</vt:lpstr>
      <vt:lpstr>DESIGN LASER CUTTING</vt:lpstr>
      <vt:lpstr>POWDER COATING</vt:lpstr>
      <vt:lpstr>WOOD FINISH POWDER COATING</vt:lpstr>
      <vt:lpstr>PVC COATING</vt:lpstr>
      <vt:lpstr>OTHER SERVICES</vt:lpstr>
      <vt:lpstr>WHY LAVENIR</vt:lpstr>
      <vt:lpstr>Clients and Suppliers</vt:lpstr>
      <vt:lpstr>SELECTED PROJECTS</vt:lpstr>
      <vt:lpstr>MAJOR PROJECTS IN PICTURES</vt:lpstr>
      <vt:lpstr>MAJOR PROJECTS IN PICTURES (KOREA PAVILLION EXPO-2020</vt:lpstr>
      <vt:lpstr>PROJECTS IN PICTURES</vt:lpstr>
      <vt:lpstr>PROJECTS IN PICTURES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Babu Pulpetta</cp:lastModifiedBy>
  <cp:revision>172</cp:revision>
  <cp:lastPrinted>2021-02-08T15:24:11Z</cp:lastPrinted>
  <dcterms:created xsi:type="dcterms:W3CDTF">2021-02-08T06:18:53Z</dcterms:created>
  <dcterms:modified xsi:type="dcterms:W3CDTF">2022-12-13T06:05:33Z</dcterms:modified>
</cp:coreProperties>
</file>